
<file path=[Content_Types].xml><?xml version="1.0" encoding="utf-8"?>
<Types xmlns="http://schemas.openxmlformats.org/package/2006/content-types">
  <Default Extension="bmp" ContentType="image/bmp"/>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57" r:id="rId3"/>
    <p:sldId id="258" r:id="rId4"/>
    <p:sldId id="306" r:id="rId5"/>
    <p:sldId id="314" r:id="rId6"/>
    <p:sldId id="316" r:id="rId7"/>
    <p:sldId id="315" r:id="rId8"/>
    <p:sldId id="317" r:id="rId9"/>
    <p:sldId id="319" r:id="rId10"/>
    <p:sldId id="305" r:id="rId11"/>
    <p:sldId id="259" r:id="rId12"/>
    <p:sldId id="261" r:id="rId13"/>
    <p:sldId id="307" r:id="rId14"/>
    <p:sldId id="311" r:id="rId15"/>
    <p:sldId id="308" r:id="rId16"/>
    <p:sldId id="309" r:id="rId17"/>
    <p:sldId id="310" r:id="rId18"/>
    <p:sldId id="264" r:id="rId19"/>
    <p:sldId id="272" r:id="rId20"/>
    <p:sldId id="273" r:id="rId21"/>
    <p:sldId id="274" r:id="rId22"/>
    <p:sldId id="275" r:id="rId23"/>
    <p:sldId id="276" r:id="rId24"/>
    <p:sldId id="279" r:id="rId25"/>
    <p:sldId id="280" r:id="rId26"/>
    <p:sldId id="281" r:id="rId27"/>
    <p:sldId id="282" r:id="rId28"/>
    <p:sldId id="312" r:id="rId29"/>
    <p:sldId id="313" r:id="rId30"/>
    <p:sldId id="318" r:id="rId31"/>
    <p:sldId id="320" r:id="rId32"/>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sevil" initials="es" lastIdx="1" clrIdx="0">
    <p:extLst>
      <p:ext uri="{19B8F6BF-5375-455C-9EA6-DF929625EA0E}">
        <p15:presenceInfo xmlns:p15="http://schemas.microsoft.com/office/powerpoint/2012/main" userId="8f7458bc9ce0d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224"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9T08:58:03.186"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321C3-DF64-49DB-B622-67209653D667}"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4F6DB340-ACB2-4A98-9EDE-7697C2610EBE}">
      <dgm:prSet/>
      <dgm:spPr/>
      <dgm:t>
        <a:bodyPr/>
        <a:lstStyle/>
        <a:p>
          <a:r>
            <a:rPr lang="fr-FR"/>
            <a:t>L’obésité se définit par l’index de masse corporelle :</a:t>
          </a:r>
          <a:endParaRPr lang="en-US"/>
        </a:p>
      </dgm:t>
    </dgm:pt>
    <dgm:pt modelId="{24F38EF1-79F3-4A83-8FFA-3FFE6784E1AD}" type="parTrans" cxnId="{6E8C2F84-BC25-4D88-B3C2-CBDADD46C3D7}">
      <dgm:prSet/>
      <dgm:spPr/>
      <dgm:t>
        <a:bodyPr/>
        <a:lstStyle/>
        <a:p>
          <a:endParaRPr lang="en-US"/>
        </a:p>
      </dgm:t>
    </dgm:pt>
    <dgm:pt modelId="{095545F6-18C6-4728-87C2-0B0C87D6BDA2}" type="sibTrans" cxnId="{6E8C2F84-BC25-4D88-B3C2-CBDADD46C3D7}">
      <dgm:prSet/>
      <dgm:spPr/>
      <dgm:t>
        <a:bodyPr/>
        <a:lstStyle/>
        <a:p>
          <a:endParaRPr lang="en-US"/>
        </a:p>
      </dgm:t>
    </dgm:pt>
    <dgm:pt modelId="{C83A7F7C-B5A0-4D17-B34F-CEC7CFFFD631}">
      <dgm:prSet/>
      <dgm:spPr/>
      <dgm:t>
        <a:bodyPr/>
        <a:lstStyle/>
        <a:p>
          <a:r>
            <a:rPr lang="fr-FR"/>
            <a:t>Poids / taille au carré</a:t>
          </a:r>
          <a:endParaRPr lang="en-US"/>
        </a:p>
      </dgm:t>
    </dgm:pt>
    <dgm:pt modelId="{68B4C3D2-3CA7-466C-8605-B4B1E065BDC4}" type="parTrans" cxnId="{77DBF37A-5633-4C01-9EA3-A8D02165A3E5}">
      <dgm:prSet/>
      <dgm:spPr/>
      <dgm:t>
        <a:bodyPr/>
        <a:lstStyle/>
        <a:p>
          <a:endParaRPr lang="en-US"/>
        </a:p>
      </dgm:t>
    </dgm:pt>
    <dgm:pt modelId="{49BDBD9A-5F87-4527-B647-35A188E1E5B9}" type="sibTrans" cxnId="{77DBF37A-5633-4C01-9EA3-A8D02165A3E5}">
      <dgm:prSet/>
      <dgm:spPr/>
      <dgm:t>
        <a:bodyPr/>
        <a:lstStyle/>
        <a:p>
          <a:endParaRPr lang="en-US"/>
        </a:p>
      </dgm:t>
    </dgm:pt>
    <dgm:pt modelId="{4BAAAD85-740C-42A8-80FC-F7216066539F}">
      <dgm:prSet/>
      <dgm:spPr/>
      <dgm:t>
        <a:bodyPr/>
        <a:lstStyle/>
        <a:p>
          <a:r>
            <a:rPr lang="en-US" dirty="0" err="1"/>
            <a:t>Obésité</a:t>
          </a:r>
          <a:r>
            <a:rPr lang="en-US" dirty="0"/>
            <a:t> : </a:t>
          </a:r>
          <a:r>
            <a:rPr lang="en-US" dirty="0" err="1"/>
            <a:t>Imc</a:t>
          </a:r>
          <a:r>
            <a:rPr lang="en-US" dirty="0"/>
            <a:t>&gt;30</a:t>
          </a:r>
        </a:p>
      </dgm:t>
    </dgm:pt>
    <dgm:pt modelId="{76910CB9-51E4-405C-8644-21BED8842698}" type="parTrans" cxnId="{4B145720-983D-4027-8606-448F093018ED}">
      <dgm:prSet/>
      <dgm:spPr/>
      <dgm:t>
        <a:bodyPr/>
        <a:lstStyle/>
        <a:p>
          <a:endParaRPr lang="en-US"/>
        </a:p>
      </dgm:t>
    </dgm:pt>
    <dgm:pt modelId="{9E87B65B-591B-42C1-825A-A112224BDDD8}" type="sibTrans" cxnId="{4B145720-983D-4027-8606-448F093018ED}">
      <dgm:prSet/>
      <dgm:spPr/>
      <dgm:t>
        <a:bodyPr/>
        <a:lstStyle/>
        <a:p>
          <a:endParaRPr lang="en-US"/>
        </a:p>
      </dgm:t>
    </dgm:pt>
    <dgm:pt modelId="{17FDBD4B-FC1D-4992-9163-6E60EA7366EB}">
      <dgm:prSet/>
      <dgm:spPr/>
      <dgm:t>
        <a:bodyPr/>
        <a:lstStyle/>
        <a:p>
          <a:r>
            <a:rPr lang="en-US" dirty="0" err="1"/>
            <a:t>Sévère</a:t>
          </a:r>
          <a:r>
            <a:rPr lang="en-US" dirty="0"/>
            <a:t> : </a:t>
          </a:r>
          <a:r>
            <a:rPr lang="en-US" dirty="0" err="1"/>
            <a:t>Imc</a:t>
          </a:r>
          <a:r>
            <a:rPr lang="en-US" dirty="0"/>
            <a:t>&gt;35&lt;40</a:t>
          </a:r>
        </a:p>
      </dgm:t>
    </dgm:pt>
    <dgm:pt modelId="{AD8087DF-71FA-4E84-89E2-69F8D04D6ED8}" type="parTrans" cxnId="{E8337F5A-65D6-465C-9D05-05E62755630A}">
      <dgm:prSet/>
      <dgm:spPr/>
      <dgm:t>
        <a:bodyPr/>
        <a:lstStyle/>
        <a:p>
          <a:endParaRPr lang="fr-FR"/>
        </a:p>
      </dgm:t>
    </dgm:pt>
    <dgm:pt modelId="{1D7121CD-223E-4AB4-8DD8-86ACAA880A4B}" type="sibTrans" cxnId="{E8337F5A-65D6-465C-9D05-05E62755630A}">
      <dgm:prSet/>
      <dgm:spPr/>
      <dgm:t>
        <a:bodyPr/>
        <a:lstStyle/>
        <a:p>
          <a:endParaRPr lang="fr-FR"/>
        </a:p>
      </dgm:t>
    </dgm:pt>
    <dgm:pt modelId="{7DD3CFD2-2DA4-4245-A432-7E77A6A34E5D}">
      <dgm:prSet/>
      <dgm:spPr/>
      <dgm:t>
        <a:bodyPr/>
        <a:lstStyle/>
        <a:p>
          <a:r>
            <a:rPr lang="en-US" dirty="0" err="1"/>
            <a:t>Morbide</a:t>
          </a:r>
          <a:r>
            <a:rPr lang="en-US" dirty="0"/>
            <a:t> : &gt; 40</a:t>
          </a:r>
        </a:p>
      </dgm:t>
    </dgm:pt>
    <dgm:pt modelId="{90EAF281-E8E9-4B5A-AE75-2BBF3FC0EFFC}" type="parTrans" cxnId="{C95980C0-121B-4443-809B-1F9D829CF049}">
      <dgm:prSet/>
      <dgm:spPr/>
      <dgm:t>
        <a:bodyPr/>
        <a:lstStyle/>
        <a:p>
          <a:endParaRPr lang="fr-FR"/>
        </a:p>
      </dgm:t>
    </dgm:pt>
    <dgm:pt modelId="{C4BCAC2B-FAE1-4DCD-94FB-789624194124}" type="sibTrans" cxnId="{C95980C0-121B-4443-809B-1F9D829CF049}">
      <dgm:prSet/>
      <dgm:spPr/>
      <dgm:t>
        <a:bodyPr/>
        <a:lstStyle/>
        <a:p>
          <a:endParaRPr lang="fr-FR"/>
        </a:p>
      </dgm:t>
    </dgm:pt>
    <dgm:pt modelId="{1CC85337-AFB3-4EBA-A818-78D35DC2BC09}" type="pres">
      <dgm:prSet presAssocID="{516321C3-DF64-49DB-B622-67209653D667}" presName="hierChild1" presStyleCnt="0">
        <dgm:presLayoutVars>
          <dgm:chPref val="1"/>
          <dgm:dir/>
          <dgm:animOne val="branch"/>
          <dgm:animLvl val="lvl"/>
          <dgm:resizeHandles/>
        </dgm:presLayoutVars>
      </dgm:prSet>
      <dgm:spPr/>
    </dgm:pt>
    <dgm:pt modelId="{5BF7517D-4EDB-469F-9C29-91111C1DF702}" type="pres">
      <dgm:prSet presAssocID="{4F6DB340-ACB2-4A98-9EDE-7697C2610EBE}" presName="hierRoot1" presStyleCnt="0"/>
      <dgm:spPr/>
    </dgm:pt>
    <dgm:pt modelId="{CAEE2A2D-59B8-4277-8526-2C502D3C7360}" type="pres">
      <dgm:prSet presAssocID="{4F6DB340-ACB2-4A98-9EDE-7697C2610EBE}" presName="composite" presStyleCnt="0"/>
      <dgm:spPr/>
    </dgm:pt>
    <dgm:pt modelId="{1E5DB66F-F702-4BB3-9F02-057B5EAE6A70}" type="pres">
      <dgm:prSet presAssocID="{4F6DB340-ACB2-4A98-9EDE-7697C2610EBE}" presName="background" presStyleLbl="node0" presStyleIdx="0" presStyleCnt="2"/>
      <dgm:spPr/>
    </dgm:pt>
    <dgm:pt modelId="{1A783A5F-35DA-4468-BE6C-8296F893B73D}" type="pres">
      <dgm:prSet presAssocID="{4F6DB340-ACB2-4A98-9EDE-7697C2610EBE}" presName="text" presStyleLbl="fgAcc0" presStyleIdx="0" presStyleCnt="2">
        <dgm:presLayoutVars>
          <dgm:chPref val="3"/>
        </dgm:presLayoutVars>
      </dgm:prSet>
      <dgm:spPr/>
    </dgm:pt>
    <dgm:pt modelId="{B167185E-14C8-4B2D-9C95-987C7CA10016}" type="pres">
      <dgm:prSet presAssocID="{4F6DB340-ACB2-4A98-9EDE-7697C2610EBE}" presName="hierChild2" presStyleCnt="0"/>
      <dgm:spPr/>
    </dgm:pt>
    <dgm:pt modelId="{A443DF23-7B5D-4E89-BF0C-EC6EBC20157E}" type="pres">
      <dgm:prSet presAssocID="{68B4C3D2-3CA7-466C-8605-B4B1E065BDC4}" presName="Name10" presStyleLbl="parChTrans1D2" presStyleIdx="0" presStyleCnt="3"/>
      <dgm:spPr/>
    </dgm:pt>
    <dgm:pt modelId="{F778B0A2-9A81-4F7D-BBA5-A5AC165002EC}" type="pres">
      <dgm:prSet presAssocID="{C83A7F7C-B5A0-4D17-B34F-CEC7CFFFD631}" presName="hierRoot2" presStyleCnt="0"/>
      <dgm:spPr/>
    </dgm:pt>
    <dgm:pt modelId="{FF99046D-949D-430E-94CA-24275E709C3D}" type="pres">
      <dgm:prSet presAssocID="{C83A7F7C-B5A0-4D17-B34F-CEC7CFFFD631}" presName="composite2" presStyleCnt="0"/>
      <dgm:spPr/>
    </dgm:pt>
    <dgm:pt modelId="{2A9A9933-161F-474A-92DB-2910CACD81BE}" type="pres">
      <dgm:prSet presAssocID="{C83A7F7C-B5A0-4D17-B34F-CEC7CFFFD631}" presName="background2" presStyleLbl="node2" presStyleIdx="0" presStyleCnt="3"/>
      <dgm:spPr/>
    </dgm:pt>
    <dgm:pt modelId="{6B285B18-D47A-445E-9E87-F9D4F9A07CA8}" type="pres">
      <dgm:prSet presAssocID="{C83A7F7C-B5A0-4D17-B34F-CEC7CFFFD631}" presName="text2" presStyleLbl="fgAcc2" presStyleIdx="0" presStyleCnt="3" custLinFactNeighborX="235" custLinFactNeighborY="-11111">
        <dgm:presLayoutVars>
          <dgm:chPref val="3"/>
        </dgm:presLayoutVars>
      </dgm:prSet>
      <dgm:spPr/>
    </dgm:pt>
    <dgm:pt modelId="{04C7ABDC-C33B-43A0-A146-3F9ADE8B0335}" type="pres">
      <dgm:prSet presAssocID="{C83A7F7C-B5A0-4D17-B34F-CEC7CFFFD631}" presName="hierChild3" presStyleCnt="0"/>
      <dgm:spPr/>
    </dgm:pt>
    <dgm:pt modelId="{70E62421-102C-4D36-9751-542FF9359EA6}" type="pres">
      <dgm:prSet presAssocID="{4BAAAD85-740C-42A8-80FC-F7216066539F}" presName="hierRoot1" presStyleCnt="0"/>
      <dgm:spPr/>
    </dgm:pt>
    <dgm:pt modelId="{B6954856-3580-474F-9E5E-E7683E1D923F}" type="pres">
      <dgm:prSet presAssocID="{4BAAAD85-740C-42A8-80FC-F7216066539F}" presName="composite" presStyleCnt="0"/>
      <dgm:spPr/>
    </dgm:pt>
    <dgm:pt modelId="{F88A7947-3BFA-4F48-9478-883F17E2A85C}" type="pres">
      <dgm:prSet presAssocID="{4BAAAD85-740C-42A8-80FC-F7216066539F}" presName="background" presStyleLbl="node0" presStyleIdx="1" presStyleCnt="2"/>
      <dgm:spPr/>
    </dgm:pt>
    <dgm:pt modelId="{7CEDFEA2-816E-454E-8A0F-4D3D60410E98}" type="pres">
      <dgm:prSet presAssocID="{4BAAAD85-740C-42A8-80FC-F7216066539F}" presName="text" presStyleLbl="fgAcc0" presStyleIdx="1" presStyleCnt="2" custLinFactNeighborX="31758" custLinFactNeighborY="1920">
        <dgm:presLayoutVars>
          <dgm:chPref val="3"/>
        </dgm:presLayoutVars>
      </dgm:prSet>
      <dgm:spPr/>
    </dgm:pt>
    <dgm:pt modelId="{92A5F0C3-313F-4361-A5FE-1FC7E8F23507}" type="pres">
      <dgm:prSet presAssocID="{4BAAAD85-740C-42A8-80FC-F7216066539F}" presName="hierChild2" presStyleCnt="0"/>
      <dgm:spPr/>
    </dgm:pt>
    <dgm:pt modelId="{CA860CB1-D060-4166-B8D8-8A2D0E23E131}" type="pres">
      <dgm:prSet presAssocID="{AD8087DF-71FA-4E84-89E2-69F8D04D6ED8}" presName="Name10" presStyleLbl="parChTrans1D2" presStyleIdx="1" presStyleCnt="3"/>
      <dgm:spPr/>
    </dgm:pt>
    <dgm:pt modelId="{F3854CA8-6D8D-4972-89CC-D45D8157E6DE}" type="pres">
      <dgm:prSet presAssocID="{17FDBD4B-FC1D-4992-9163-6E60EA7366EB}" presName="hierRoot2" presStyleCnt="0"/>
      <dgm:spPr/>
    </dgm:pt>
    <dgm:pt modelId="{903AD0EA-8249-4560-9232-DC9AE11B0C88}" type="pres">
      <dgm:prSet presAssocID="{17FDBD4B-FC1D-4992-9163-6E60EA7366EB}" presName="composite2" presStyleCnt="0"/>
      <dgm:spPr/>
    </dgm:pt>
    <dgm:pt modelId="{4CFB34D6-FD13-4930-82EC-635F11091148}" type="pres">
      <dgm:prSet presAssocID="{17FDBD4B-FC1D-4992-9163-6E60EA7366EB}" presName="background2" presStyleLbl="node2" presStyleIdx="1" presStyleCnt="3"/>
      <dgm:spPr/>
    </dgm:pt>
    <dgm:pt modelId="{6676E43C-E905-4933-843D-63012934B8B4}" type="pres">
      <dgm:prSet presAssocID="{17FDBD4B-FC1D-4992-9163-6E60EA7366EB}" presName="text2" presStyleLbl="fgAcc2" presStyleIdx="1" presStyleCnt="3" custLinFactNeighborX="21894" custLinFactNeighborY="-19776">
        <dgm:presLayoutVars>
          <dgm:chPref val="3"/>
        </dgm:presLayoutVars>
      </dgm:prSet>
      <dgm:spPr/>
    </dgm:pt>
    <dgm:pt modelId="{77C99C17-6787-465A-9F57-B2D736FA12A8}" type="pres">
      <dgm:prSet presAssocID="{17FDBD4B-FC1D-4992-9163-6E60EA7366EB}" presName="hierChild3" presStyleCnt="0"/>
      <dgm:spPr/>
    </dgm:pt>
    <dgm:pt modelId="{1AA8DD76-B575-4B46-880B-F16D0C502121}" type="pres">
      <dgm:prSet presAssocID="{90EAF281-E8E9-4B5A-AE75-2BBF3FC0EFFC}" presName="Name10" presStyleLbl="parChTrans1D2" presStyleIdx="2" presStyleCnt="3"/>
      <dgm:spPr/>
    </dgm:pt>
    <dgm:pt modelId="{2158642F-EA56-4170-8AA6-74233586842A}" type="pres">
      <dgm:prSet presAssocID="{7DD3CFD2-2DA4-4245-A432-7E77A6A34E5D}" presName="hierRoot2" presStyleCnt="0"/>
      <dgm:spPr/>
    </dgm:pt>
    <dgm:pt modelId="{2861649C-DF17-4E3B-B8D2-0F6098A1C14A}" type="pres">
      <dgm:prSet presAssocID="{7DD3CFD2-2DA4-4245-A432-7E77A6A34E5D}" presName="composite2" presStyleCnt="0"/>
      <dgm:spPr/>
    </dgm:pt>
    <dgm:pt modelId="{618D93CE-26D9-4C62-B16C-F3838096D5E5}" type="pres">
      <dgm:prSet presAssocID="{7DD3CFD2-2DA4-4245-A432-7E77A6A34E5D}" presName="background2" presStyleLbl="node2" presStyleIdx="2" presStyleCnt="3"/>
      <dgm:spPr/>
    </dgm:pt>
    <dgm:pt modelId="{513564D0-45C3-422B-A473-103E9379F8EA}" type="pres">
      <dgm:prSet presAssocID="{7DD3CFD2-2DA4-4245-A432-7E77A6A34E5D}" presName="text2" presStyleLbl="fgAcc2" presStyleIdx="2" presStyleCnt="3" custLinFactNeighborX="28694" custLinFactNeighborY="-18070">
        <dgm:presLayoutVars>
          <dgm:chPref val="3"/>
        </dgm:presLayoutVars>
      </dgm:prSet>
      <dgm:spPr/>
    </dgm:pt>
    <dgm:pt modelId="{E54A28F0-76EA-4C87-8629-ED112FC65539}" type="pres">
      <dgm:prSet presAssocID="{7DD3CFD2-2DA4-4245-A432-7E77A6A34E5D}" presName="hierChild3" presStyleCnt="0"/>
      <dgm:spPr/>
    </dgm:pt>
  </dgm:ptLst>
  <dgm:cxnLst>
    <dgm:cxn modelId="{E1C9500F-5E5B-47A2-8FA1-52F6C8975B0F}" type="presOf" srcId="{4F6DB340-ACB2-4A98-9EDE-7697C2610EBE}" destId="{1A783A5F-35DA-4468-BE6C-8296F893B73D}" srcOrd="0" destOrd="0" presId="urn:microsoft.com/office/officeart/2005/8/layout/hierarchy1"/>
    <dgm:cxn modelId="{4B145720-983D-4027-8606-448F093018ED}" srcId="{516321C3-DF64-49DB-B622-67209653D667}" destId="{4BAAAD85-740C-42A8-80FC-F7216066539F}" srcOrd="1" destOrd="0" parTransId="{76910CB9-51E4-405C-8644-21BED8842698}" sibTransId="{9E87B65B-591B-42C1-825A-A112224BDDD8}"/>
    <dgm:cxn modelId="{7E95A825-FFAB-495A-917E-BE112F57D382}" type="presOf" srcId="{7DD3CFD2-2DA4-4245-A432-7E77A6A34E5D}" destId="{513564D0-45C3-422B-A473-103E9379F8EA}" srcOrd="0" destOrd="0" presId="urn:microsoft.com/office/officeart/2005/8/layout/hierarchy1"/>
    <dgm:cxn modelId="{2B8E663B-80BA-45CA-99C0-A7A6725DBA74}" type="presOf" srcId="{4BAAAD85-740C-42A8-80FC-F7216066539F}" destId="{7CEDFEA2-816E-454E-8A0F-4D3D60410E98}" srcOrd="0" destOrd="0" presId="urn:microsoft.com/office/officeart/2005/8/layout/hierarchy1"/>
    <dgm:cxn modelId="{5595514F-1E5D-471B-AA32-83F44D2B0C67}" type="presOf" srcId="{90EAF281-E8E9-4B5A-AE75-2BBF3FC0EFFC}" destId="{1AA8DD76-B575-4B46-880B-F16D0C502121}" srcOrd="0" destOrd="0" presId="urn:microsoft.com/office/officeart/2005/8/layout/hierarchy1"/>
    <dgm:cxn modelId="{E8337F5A-65D6-465C-9D05-05E62755630A}" srcId="{4BAAAD85-740C-42A8-80FC-F7216066539F}" destId="{17FDBD4B-FC1D-4992-9163-6E60EA7366EB}" srcOrd="0" destOrd="0" parTransId="{AD8087DF-71FA-4E84-89E2-69F8D04D6ED8}" sibTransId="{1D7121CD-223E-4AB4-8DD8-86ACAA880A4B}"/>
    <dgm:cxn modelId="{9ACA7668-0CE2-4D75-95FD-BE2A749102C1}" type="presOf" srcId="{68B4C3D2-3CA7-466C-8605-B4B1E065BDC4}" destId="{A443DF23-7B5D-4E89-BF0C-EC6EBC20157E}" srcOrd="0" destOrd="0" presId="urn:microsoft.com/office/officeart/2005/8/layout/hierarchy1"/>
    <dgm:cxn modelId="{77DBF37A-5633-4C01-9EA3-A8D02165A3E5}" srcId="{4F6DB340-ACB2-4A98-9EDE-7697C2610EBE}" destId="{C83A7F7C-B5A0-4D17-B34F-CEC7CFFFD631}" srcOrd="0" destOrd="0" parTransId="{68B4C3D2-3CA7-466C-8605-B4B1E065BDC4}" sibTransId="{49BDBD9A-5F87-4527-B647-35A188E1E5B9}"/>
    <dgm:cxn modelId="{6E8C2F84-BC25-4D88-B3C2-CBDADD46C3D7}" srcId="{516321C3-DF64-49DB-B622-67209653D667}" destId="{4F6DB340-ACB2-4A98-9EDE-7697C2610EBE}" srcOrd="0" destOrd="0" parTransId="{24F38EF1-79F3-4A83-8FFA-3FFE6784E1AD}" sibTransId="{095545F6-18C6-4728-87C2-0B0C87D6BDA2}"/>
    <dgm:cxn modelId="{86A20099-68D3-4400-A797-60114D42D458}" type="presOf" srcId="{C83A7F7C-B5A0-4D17-B34F-CEC7CFFFD631}" destId="{6B285B18-D47A-445E-9E87-F9D4F9A07CA8}" srcOrd="0" destOrd="0" presId="urn:microsoft.com/office/officeart/2005/8/layout/hierarchy1"/>
    <dgm:cxn modelId="{C95980C0-121B-4443-809B-1F9D829CF049}" srcId="{4BAAAD85-740C-42A8-80FC-F7216066539F}" destId="{7DD3CFD2-2DA4-4245-A432-7E77A6A34E5D}" srcOrd="1" destOrd="0" parTransId="{90EAF281-E8E9-4B5A-AE75-2BBF3FC0EFFC}" sibTransId="{C4BCAC2B-FAE1-4DCD-94FB-789624194124}"/>
    <dgm:cxn modelId="{154C8ACC-51E9-4063-8B73-4FA57C8879A1}" type="presOf" srcId="{17FDBD4B-FC1D-4992-9163-6E60EA7366EB}" destId="{6676E43C-E905-4933-843D-63012934B8B4}" srcOrd="0" destOrd="0" presId="urn:microsoft.com/office/officeart/2005/8/layout/hierarchy1"/>
    <dgm:cxn modelId="{BF53A3D2-4598-4FCC-8106-BC2F8F6BDB56}" type="presOf" srcId="{AD8087DF-71FA-4E84-89E2-69F8D04D6ED8}" destId="{CA860CB1-D060-4166-B8D8-8A2D0E23E131}" srcOrd="0" destOrd="0" presId="urn:microsoft.com/office/officeart/2005/8/layout/hierarchy1"/>
    <dgm:cxn modelId="{351715D7-43B0-4C75-8E30-1F32CDBA3E39}" type="presOf" srcId="{516321C3-DF64-49DB-B622-67209653D667}" destId="{1CC85337-AFB3-4EBA-A818-78D35DC2BC09}" srcOrd="0" destOrd="0" presId="urn:microsoft.com/office/officeart/2005/8/layout/hierarchy1"/>
    <dgm:cxn modelId="{3CFC874A-21BB-4478-A435-F184EFD64EB0}" type="presParOf" srcId="{1CC85337-AFB3-4EBA-A818-78D35DC2BC09}" destId="{5BF7517D-4EDB-469F-9C29-91111C1DF702}" srcOrd="0" destOrd="0" presId="urn:microsoft.com/office/officeart/2005/8/layout/hierarchy1"/>
    <dgm:cxn modelId="{8DE14D33-3585-4E71-A8FC-90CDD7A4EF57}" type="presParOf" srcId="{5BF7517D-4EDB-469F-9C29-91111C1DF702}" destId="{CAEE2A2D-59B8-4277-8526-2C502D3C7360}" srcOrd="0" destOrd="0" presId="urn:microsoft.com/office/officeart/2005/8/layout/hierarchy1"/>
    <dgm:cxn modelId="{55FAD6F0-BFBD-481A-B7DE-56368B6D4CD6}" type="presParOf" srcId="{CAEE2A2D-59B8-4277-8526-2C502D3C7360}" destId="{1E5DB66F-F702-4BB3-9F02-057B5EAE6A70}" srcOrd="0" destOrd="0" presId="urn:microsoft.com/office/officeart/2005/8/layout/hierarchy1"/>
    <dgm:cxn modelId="{2E1E5C69-7CFA-48B3-80DD-D183A8AB66DF}" type="presParOf" srcId="{CAEE2A2D-59B8-4277-8526-2C502D3C7360}" destId="{1A783A5F-35DA-4468-BE6C-8296F893B73D}" srcOrd="1" destOrd="0" presId="urn:microsoft.com/office/officeart/2005/8/layout/hierarchy1"/>
    <dgm:cxn modelId="{538D2D9A-94D5-4952-B420-B2FED673E8C9}" type="presParOf" srcId="{5BF7517D-4EDB-469F-9C29-91111C1DF702}" destId="{B167185E-14C8-4B2D-9C95-987C7CA10016}" srcOrd="1" destOrd="0" presId="urn:microsoft.com/office/officeart/2005/8/layout/hierarchy1"/>
    <dgm:cxn modelId="{F3A23E10-B88C-489B-AEFC-3B0ED2498453}" type="presParOf" srcId="{B167185E-14C8-4B2D-9C95-987C7CA10016}" destId="{A443DF23-7B5D-4E89-BF0C-EC6EBC20157E}" srcOrd="0" destOrd="0" presId="urn:microsoft.com/office/officeart/2005/8/layout/hierarchy1"/>
    <dgm:cxn modelId="{0DD48D3A-8DB3-484A-8FF4-52F7ACAD583D}" type="presParOf" srcId="{B167185E-14C8-4B2D-9C95-987C7CA10016}" destId="{F778B0A2-9A81-4F7D-BBA5-A5AC165002EC}" srcOrd="1" destOrd="0" presId="urn:microsoft.com/office/officeart/2005/8/layout/hierarchy1"/>
    <dgm:cxn modelId="{10259920-50EF-46C3-8FE4-E253D161EDE1}" type="presParOf" srcId="{F778B0A2-9A81-4F7D-BBA5-A5AC165002EC}" destId="{FF99046D-949D-430E-94CA-24275E709C3D}" srcOrd="0" destOrd="0" presId="urn:microsoft.com/office/officeart/2005/8/layout/hierarchy1"/>
    <dgm:cxn modelId="{C3B7BC37-4FFA-449C-A7DC-AD57AD27A314}" type="presParOf" srcId="{FF99046D-949D-430E-94CA-24275E709C3D}" destId="{2A9A9933-161F-474A-92DB-2910CACD81BE}" srcOrd="0" destOrd="0" presId="urn:microsoft.com/office/officeart/2005/8/layout/hierarchy1"/>
    <dgm:cxn modelId="{13E3282A-7513-415C-A3D8-38F6E45B8B4D}" type="presParOf" srcId="{FF99046D-949D-430E-94CA-24275E709C3D}" destId="{6B285B18-D47A-445E-9E87-F9D4F9A07CA8}" srcOrd="1" destOrd="0" presId="urn:microsoft.com/office/officeart/2005/8/layout/hierarchy1"/>
    <dgm:cxn modelId="{897D6DB3-79B0-4588-8CE7-3C4318D6FA2C}" type="presParOf" srcId="{F778B0A2-9A81-4F7D-BBA5-A5AC165002EC}" destId="{04C7ABDC-C33B-43A0-A146-3F9ADE8B0335}" srcOrd="1" destOrd="0" presId="urn:microsoft.com/office/officeart/2005/8/layout/hierarchy1"/>
    <dgm:cxn modelId="{EB82C9A9-B2C1-4477-A7E5-18EAA664F9DB}" type="presParOf" srcId="{1CC85337-AFB3-4EBA-A818-78D35DC2BC09}" destId="{70E62421-102C-4D36-9751-542FF9359EA6}" srcOrd="1" destOrd="0" presId="urn:microsoft.com/office/officeart/2005/8/layout/hierarchy1"/>
    <dgm:cxn modelId="{93F62A99-741F-4780-86C9-D6597A698F4A}" type="presParOf" srcId="{70E62421-102C-4D36-9751-542FF9359EA6}" destId="{B6954856-3580-474F-9E5E-E7683E1D923F}" srcOrd="0" destOrd="0" presId="urn:microsoft.com/office/officeart/2005/8/layout/hierarchy1"/>
    <dgm:cxn modelId="{8757012D-D967-405F-8FA8-4AB539F3B8A6}" type="presParOf" srcId="{B6954856-3580-474F-9E5E-E7683E1D923F}" destId="{F88A7947-3BFA-4F48-9478-883F17E2A85C}" srcOrd="0" destOrd="0" presId="urn:microsoft.com/office/officeart/2005/8/layout/hierarchy1"/>
    <dgm:cxn modelId="{90C1C734-9265-46C5-8F5D-22B01A60C452}" type="presParOf" srcId="{B6954856-3580-474F-9E5E-E7683E1D923F}" destId="{7CEDFEA2-816E-454E-8A0F-4D3D60410E98}" srcOrd="1" destOrd="0" presId="urn:microsoft.com/office/officeart/2005/8/layout/hierarchy1"/>
    <dgm:cxn modelId="{9882CF07-D313-4D60-83D8-DBA9AF2D573D}" type="presParOf" srcId="{70E62421-102C-4D36-9751-542FF9359EA6}" destId="{92A5F0C3-313F-4361-A5FE-1FC7E8F23507}" srcOrd="1" destOrd="0" presId="urn:microsoft.com/office/officeart/2005/8/layout/hierarchy1"/>
    <dgm:cxn modelId="{421CED27-8DAC-4FE9-84EC-0E08D01E9545}" type="presParOf" srcId="{92A5F0C3-313F-4361-A5FE-1FC7E8F23507}" destId="{CA860CB1-D060-4166-B8D8-8A2D0E23E131}" srcOrd="0" destOrd="0" presId="urn:microsoft.com/office/officeart/2005/8/layout/hierarchy1"/>
    <dgm:cxn modelId="{8EF1FEBB-4BA1-4F67-BA86-F0063A8067AC}" type="presParOf" srcId="{92A5F0C3-313F-4361-A5FE-1FC7E8F23507}" destId="{F3854CA8-6D8D-4972-89CC-D45D8157E6DE}" srcOrd="1" destOrd="0" presId="urn:microsoft.com/office/officeart/2005/8/layout/hierarchy1"/>
    <dgm:cxn modelId="{C4EA92A5-7851-496F-8038-7A982E642F44}" type="presParOf" srcId="{F3854CA8-6D8D-4972-89CC-D45D8157E6DE}" destId="{903AD0EA-8249-4560-9232-DC9AE11B0C88}" srcOrd="0" destOrd="0" presId="urn:microsoft.com/office/officeart/2005/8/layout/hierarchy1"/>
    <dgm:cxn modelId="{B3F44E6B-F6D2-49A0-ABDF-61EFAE9F3200}" type="presParOf" srcId="{903AD0EA-8249-4560-9232-DC9AE11B0C88}" destId="{4CFB34D6-FD13-4930-82EC-635F11091148}" srcOrd="0" destOrd="0" presId="urn:microsoft.com/office/officeart/2005/8/layout/hierarchy1"/>
    <dgm:cxn modelId="{7CDF4D66-0251-43D9-BE0F-BC29DDAE6102}" type="presParOf" srcId="{903AD0EA-8249-4560-9232-DC9AE11B0C88}" destId="{6676E43C-E905-4933-843D-63012934B8B4}" srcOrd="1" destOrd="0" presId="urn:microsoft.com/office/officeart/2005/8/layout/hierarchy1"/>
    <dgm:cxn modelId="{04BED978-98EA-4AA7-9A5E-2571CF24E672}" type="presParOf" srcId="{F3854CA8-6D8D-4972-89CC-D45D8157E6DE}" destId="{77C99C17-6787-465A-9F57-B2D736FA12A8}" srcOrd="1" destOrd="0" presId="urn:microsoft.com/office/officeart/2005/8/layout/hierarchy1"/>
    <dgm:cxn modelId="{FBE8E734-EFCE-404C-A514-D71B7788BF47}" type="presParOf" srcId="{92A5F0C3-313F-4361-A5FE-1FC7E8F23507}" destId="{1AA8DD76-B575-4B46-880B-F16D0C502121}" srcOrd="2" destOrd="0" presId="urn:microsoft.com/office/officeart/2005/8/layout/hierarchy1"/>
    <dgm:cxn modelId="{24DAA179-0135-4C15-A824-5E8C11874709}" type="presParOf" srcId="{92A5F0C3-313F-4361-A5FE-1FC7E8F23507}" destId="{2158642F-EA56-4170-8AA6-74233586842A}" srcOrd="3" destOrd="0" presId="urn:microsoft.com/office/officeart/2005/8/layout/hierarchy1"/>
    <dgm:cxn modelId="{17A7F7CF-BEA4-4BD1-B30A-163870070B24}" type="presParOf" srcId="{2158642F-EA56-4170-8AA6-74233586842A}" destId="{2861649C-DF17-4E3B-B8D2-0F6098A1C14A}" srcOrd="0" destOrd="0" presId="urn:microsoft.com/office/officeart/2005/8/layout/hierarchy1"/>
    <dgm:cxn modelId="{AC91032A-AF29-4F2E-B7D6-640F91FD07BF}" type="presParOf" srcId="{2861649C-DF17-4E3B-B8D2-0F6098A1C14A}" destId="{618D93CE-26D9-4C62-B16C-F3838096D5E5}" srcOrd="0" destOrd="0" presId="urn:microsoft.com/office/officeart/2005/8/layout/hierarchy1"/>
    <dgm:cxn modelId="{09C88B34-89B2-4A66-9279-A8960188F114}" type="presParOf" srcId="{2861649C-DF17-4E3B-B8D2-0F6098A1C14A}" destId="{513564D0-45C3-422B-A473-103E9379F8EA}" srcOrd="1" destOrd="0" presId="urn:microsoft.com/office/officeart/2005/8/layout/hierarchy1"/>
    <dgm:cxn modelId="{9D5C8CA7-07F6-41C4-8F54-D7F5C89AAE56}" type="presParOf" srcId="{2158642F-EA56-4170-8AA6-74233586842A}" destId="{E54A28F0-76EA-4C87-8629-ED112FC655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B46D8C-1706-45F5-AFCF-C8598CABDA33}"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E0F016F5-485B-4698-98DF-9597D1D2C747}">
      <dgm:prSet/>
      <dgm:spPr/>
      <dgm:t>
        <a:bodyPr/>
        <a:lstStyle/>
        <a:p>
          <a:r>
            <a:rPr lang="fr-FR"/>
            <a:t>Oui quand elle devient chronique et qu’elle est installée malgré de nombreuses tentatives infructueuses pour maintenir un poids « normal »,</a:t>
          </a:r>
          <a:endParaRPr lang="en-US"/>
        </a:p>
      </dgm:t>
    </dgm:pt>
    <dgm:pt modelId="{A14566E7-FB83-43EB-A490-244DBEAABA06}" type="parTrans" cxnId="{5D448D86-EC5F-45DB-93B9-753F5EC3CD0E}">
      <dgm:prSet/>
      <dgm:spPr/>
      <dgm:t>
        <a:bodyPr/>
        <a:lstStyle/>
        <a:p>
          <a:endParaRPr lang="en-US"/>
        </a:p>
      </dgm:t>
    </dgm:pt>
    <dgm:pt modelId="{8883EE5A-8C14-43DE-9820-7E7BC4008AB3}" type="sibTrans" cxnId="{5D448D86-EC5F-45DB-93B9-753F5EC3CD0E}">
      <dgm:prSet/>
      <dgm:spPr/>
      <dgm:t>
        <a:bodyPr/>
        <a:lstStyle/>
        <a:p>
          <a:endParaRPr lang="en-US"/>
        </a:p>
      </dgm:t>
    </dgm:pt>
    <dgm:pt modelId="{0E455BA6-C118-496E-A01F-39E7CFAADDB6}">
      <dgm:prSet/>
      <dgm:spPr/>
      <dgm:t>
        <a:bodyPr/>
        <a:lstStyle/>
        <a:p>
          <a:r>
            <a:rPr lang="fr-FR"/>
            <a:t>Qu’elle s’associe à des facteurs de comorbidité tels que le diabète, l’HTA, l’arthrose(Gonarthrose), l’apnée du sommeil,</a:t>
          </a:r>
          <a:endParaRPr lang="en-US"/>
        </a:p>
      </dgm:t>
    </dgm:pt>
    <dgm:pt modelId="{0DDC53BF-4DFB-4DB2-92DB-989BB3A57635}" type="parTrans" cxnId="{5CCC9390-7833-497A-B747-D8270466235E}">
      <dgm:prSet/>
      <dgm:spPr/>
      <dgm:t>
        <a:bodyPr/>
        <a:lstStyle/>
        <a:p>
          <a:endParaRPr lang="en-US"/>
        </a:p>
      </dgm:t>
    </dgm:pt>
    <dgm:pt modelId="{93DE6A9B-0381-468F-AEF0-BCB4DD562B95}" type="sibTrans" cxnId="{5CCC9390-7833-497A-B747-D8270466235E}">
      <dgm:prSet/>
      <dgm:spPr/>
      <dgm:t>
        <a:bodyPr/>
        <a:lstStyle/>
        <a:p>
          <a:endParaRPr lang="en-US"/>
        </a:p>
      </dgm:t>
    </dgm:pt>
    <dgm:pt modelId="{33DF924C-41C2-45DE-B738-030D2AC10FC8}">
      <dgm:prSet/>
      <dgm:spPr/>
      <dgm:t>
        <a:bodyPr/>
        <a:lstStyle/>
        <a:p>
          <a:r>
            <a:rPr lang="fr-FR"/>
            <a:t>Obésité est elle irréversible : non, les pathologies induites par l’obésité peuvent être corrigées par la perte de poids significatives et parfois par une perte de poids modérée,</a:t>
          </a:r>
          <a:endParaRPr lang="en-US"/>
        </a:p>
      </dgm:t>
    </dgm:pt>
    <dgm:pt modelId="{ADCC54B3-90BA-4A0B-A8B7-85728DD97BEB}" type="parTrans" cxnId="{14EF079C-B52F-4794-BFE9-3EF0E8B6395F}">
      <dgm:prSet/>
      <dgm:spPr/>
      <dgm:t>
        <a:bodyPr/>
        <a:lstStyle/>
        <a:p>
          <a:endParaRPr lang="en-US"/>
        </a:p>
      </dgm:t>
    </dgm:pt>
    <dgm:pt modelId="{789D0FD2-96B3-4223-ADBA-05FF02D7FB22}" type="sibTrans" cxnId="{14EF079C-B52F-4794-BFE9-3EF0E8B6395F}">
      <dgm:prSet/>
      <dgm:spPr/>
      <dgm:t>
        <a:bodyPr/>
        <a:lstStyle/>
        <a:p>
          <a:endParaRPr lang="en-US"/>
        </a:p>
      </dgm:t>
    </dgm:pt>
    <dgm:pt modelId="{17CF36AB-ADF8-4042-810E-9EAB08357405}">
      <dgm:prSet/>
      <dgm:spPr/>
      <dgm:t>
        <a:bodyPr/>
        <a:lstStyle/>
        <a:p>
          <a:r>
            <a:rPr lang="fr-FR"/>
            <a:t>L’obésité est probablement une maladie multifactorielle. On peut imaginer que les facteur héréditaires, ethniques, psycho-sociale et personnelles s’additionnent pour expliquer les prises de poids importantes qui amènent à l’obésité.</a:t>
          </a:r>
          <a:endParaRPr lang="en-US"/>
        </a:p>
      </dgm:t>
    </dgm:pt>
    <dgm:pt modelId="{34DE3853-73F3-449B-8842-C162BF0E980B}" type="parTrans" cxnId="{4DA86954-BB26-49CA-8861-57D56E8529CB}">
      <dgm:prSet/>
      <dgm:spPr/>
      <dgm:t>
        <a:bodyPr/>
        <a:lstStyle/>
        <a:p>
          <a:endParaRPr lang="en-US"/>
        </a:p>
      </dgm:t>
    </dgm:pt>
    <dgm:pt modelId="{A369E2B7-EC28-4BE2-B08D-EDFAF18E7721}" type="sibTrans" cxnId="{4DA86954-BB26-49CA-8861-57D56E8529CB}">
      <dgm:prSet/>
      <dgm:spPr/>
      <dgm:t>
        <a:bodyPr/>
        <a:lstStyle/>
        <a:p>
          <a:endParaRPr lang="en-US"/>
        </a:p>
      </dgm:t>
    </dgm:pt>
    <dgm:pt modelId="{0A322846-606C-423F-A67D-D4559498783E}">
      <dgm:prSet/>
      <dgm:spPr/>
      <dgm:t>
        <a:bodyPr/>
        <a:lstStyle/>
        <a:p>
          <a:r>
            <a:rPr lang="fr-FR"/>
            <a:t>Le facteur héréditaire est néanmoins le plus difficiles à vérifier, évaluer. Une étude américaine a mis en évidence que le comportement alimentaire des migrants asiatiques ne semblaient pas être déterminé par leur origine. Ils adoptaient le mode de vie américain.</a:t>
          </a:r>
          <a:endParaRPr lang="en-US"/>
        </a:p>
      </dgm:t>
    </dgm:pt>
    <dgm:pt modelId="{EA0D5CBE-5A66-482D-A10C-FE469F81CB59}" type="parTrans" cxnId="{631F667E-A1CA-4453-9DCE-CB667F5F3878}">
      <dgm:prSet/>
      <dgm:spPr/>
      <dgm:t>
        <a:bodyPr/>
        <a:lstStyle/>
        <a:p>
          <a:endParaRPr lang="en-US"/>
        </a:p>
      </dgm:t>
    </dgm:pt>
    <dgm:pt modelId="{CB2A2728-9D05-491A-B7CC-227D74DEA2D2}" type="sibTrans" cxnId="{631F667E-A1CA-4453-9DCE-CB667F5F3878}">
      <dgm:prSet/>
      <dgm:spPr/>
      <dgm:t>
        <a:bodyPr/>
        <a:lstStyle/>
        <a:p>
          <a:endParaRPr lang="en-US"/>
        </a:p>
      </dgm:t>
    </dgm:pt>
    <dgm:pt modelId="{987D4564-377C-4BDF-BC72-27A74799FF15}">
      <dgm:prSet/>
      <dgm:spPr/>
      <dgm:t>
        <a:bodyPr/>
        <a:lstStyle/>
        <a:p>
          <a:r>
            <a:rPr lang="fr-FR"/>
            <a:t>Le métabolisme de base me parait être un facteur déterminant du poids de chacun de nous.</a:t>
          </a:r>
          <a:endParaRPr lang="en-US"/>
        </a:p>
      </dgm:t>
    </dgm:pt>
    <dgm:pt modelId="{964425AD-0198-430A-9B11-66F49B64E2C6}" type="parTrans" cxnId="{947175E6-7C8E-4750-A4DC-18BBA222A7B2}">
      <dgm:prSet/>
      <dgm:spPr/>
      <dgm:t>
        <a:bodyPr/>
        <a:lstStyle/>
        <a:p>
          <a:endParaRPr lang="en-US"/>
        </a:p>
      </dgm:t>
    </dgm:pt>
    <dgm:pt modelId="{C22BD235-2E2E-438C-A2D4-573FDB422D5D}" type="sibTrans" cxnId="{947175E6-7C8E-4750-A4DC-18BBA222A7B2}">
      <dgm:prSet/>
      <dgm:spPr/>
      <dgm:t>
        <a:bodyPr/>
        <a:lstStyle/>
        <a:p>
          <a:endParaRPr lang="en-US"/>
        </a:p>
      </dgm:t>
    </dgm:pt>
    <dgm:pt modelId="{12954260-E30F-4421-8E8A-89535D5C1CDB}" type="pres">
      <dgm:prSet presAssocID="{64B46D8C-1706-45F5-AFCF-C8598CABDA33}" presName="diagram" presStyleCnt="0">
        <dgm:presLayoutVars>
          <dgm:dir/>
          <dgm:resizeHandles val="exact"/>
        </dgm:presLayoutVars>
      </dgm:prSet>
      <dgm:spPr/>
    </dgm:pt>
    <dgm:pt modelId="{38C8D672-EACD-4FFA-BB53-951FF489FF5C}" type="pres">
      <dgm:prSet presAssocID="{E0F016F5-485B-4698-98DF-9597D1D2C747}" presName="node" presStyleLbl="node1" presStyleIdx="0" presStyleCnt="6">
        <dgm:presLayoutVars>
          <dgm:bulletEnabled val="1"/>
        </dgm:presLayoutVars>
      </dgm:prSet>
      <dgm:spPr/>
    </dgm:pt>
    <dgm:pt modelId="{EFF58B33-5BB9-441C-9277-AAF00385D5CA}" type="pres">
      <dgm:prSet presAssocID="{8883EE5A-8C14-43DE-9820-7E7BC4008AB3}" presName="sibTrans" presStyleCnt="0"/>
      <dgm:spPr/>
    </dgm:pt>
    <dgm:pt modelId="{FD220B43-6F68-4728-8B80-FB7E722DFC6C}" type="pres">
      <dgm:prSet presAssocID="{0E455BA6-C118-496E-A01F-39E7CFAADDB6}" presName="node" presStyleLbl="node1" presStyleIdx="1" presStyleCnt="6">
        <dgm:presLayoutVars>
          <dgm:bulletEnabled val="1"/>
        </dgm:presLayoutVars>
      </dgm:prSet>
      <dgm:spPr/>
    </dgm:pt>
    <dgm:pt modelId="{09AC3730-8DC2-4BB8-8C56-F685A6F5FAC1}" type="pres">
      <dgm:prSet presAssocID="{93DE6A9B-0381-468F-AEF0-BCB4DD562B95}" presName="sibTrans" presStyleCnt="0"/>
      <dgm:spPr/>
    </dgm:pt>
    <dgm:pt modelId="{0FD6D15F-C014-4D9C-8721-672A3397A63D}" type="pres">
      <dgm:prSet presAssocID="{33DF924C-41C2-45DE-B738-030D2AC10FC8}" presName="node" presStyleLbl="node1" presStyleIdx="2" presStyleCnt="6">
        <dgm:presLayoutVars>
          <dgm:bulletEnabled val="1"/>
        </dgm:presLayoutVars>
      </dgm:prSet>
      <dgm:spPr/>
    </dgm:pt>
    <dgm:pt modelId="{FA456529-AA87-48B9-ABE0-3968CC94CFE0}" type="pres">
      <dgm:prSet presAssocID="{789D0FD2-96B3-4223-ADBA-05FF02D7FB22}" presName="sibTrans" presStyleCnt="0"/>
      <dgm:spPr/>
    </dgm:pt>
    <dgm:pt modelId="{F6028D8A-C521-432A-8159-798479B74133}" type="pres">
      <dgm:prSet presAssocID="{17CF36AB-ADF8-4042-810E-9EAB08357405}" presName="node" presStyleLbl="node1" presStyleIdx="3" presStyleCnt="6">
        <dgm:presLayoutVars>
          <dgm:bulletEnabled val="1"/>
        </dgm:presLayoutVars>
      </dgm:prSet>
      <dgm:spPr/>
    </dgm:pt>
    <dgm:pt modelId="{E51B691E-668C-44D1-9F69-16BFCBE56E19}" type="pres">
      <dgm:prSet presAssocID="{A369E2B7-EC28-4BE2-B08D-EDFAF18E7721}" presName="sibTrans" presStyleCnt="0"/>
      <dgm:spPr/>
    </dgm:pt>
    <dgm:pt modelId="{7E5CAF92-1EBA-41D0-B188-4E50E3F3F446}" type="pres">
      <dgm:prSet presAssocID="{0A322846-606C-423F-A67D-D4559498783E}" presName="node" presStyleLbl="node1" presStyleIdx="4" presStyleCnt="6">
        <dgm:presLayoutVars>
          <dgm:bulletEnabled val="1"/>
        </dgm:presLayoutVars>
      </dgm:prSet>
      <dgm:spPr/>
    </dgm:pt>
    <dgm:pt modelId="{8BA8EF74-00C4-4AF3-BF30-BFA617FFD22A}" type="pres">
      <dgm:prSet presAssocID="{CB2A2728-9D05-491A-B7CC-227D74DEA2D2}" presName="sibTrans" presStyleCnt="0"/>
      <dgm:spPr/>
    </dgm:pt>
    <dgm:pt modelId="{4E6BDBF0-3A75-4E9E-A500-4F17CB317D70}" type="pres">
      <dgm:prSet presAssocID="{987D4564-377C-4BDF-BC72-27A74799FF15}" presName="node" presStyleLbl="node1" presStyleIdx="5" presStyleCnt="6">
        <dgm:presLayoutVars>
          <dgm:bulletEnabled val="1"/>
        </dgm:presLayoutVars>
      </dgm:prSet>
      <dgm:spPr/>
    </dgm:pt>
  </dgm:ptLst>
  <dgm:cxnLst>
    <dgm:cxn modelId="{2BF1C911-8A1B-4E64-9E96-3A53536F7E79}" type="presOf" srcId="{0E455BA6-C118-496E-A01F-39E7CFAADDB6}" destId="{FD220B43-6F68-4728-8B80-FB7E722DFC6C}" srcOrd="0" destOrd="0" presId="urn:microsoft.com/office/officeart/2005/8/layout/default"/>
    <dgm:cxn modelId="{7BF4271E-5E39-4EA0-98FF-4BE88E448512}" type="presOf" srcId="{E0F016F5-485B-4698-98DF-9597D1D2C747}" destId="{38C8D672-EACD-4FFA-BB53-951FF489FF5C}" srcOrd="0" destOrd="0" presId="urn:microsoft.com/office/officeart/2005/8/layout/default"/>
    <dgm:cxn modelId="{6140101F-FA0A-4D99-8A17-1BC9A084042D}" type="presOf" srcId="{64B46D8C-1706-45F5-AFCF-C8598CABDA33}" destId="{12954260-E30F-4421-8E8A-89535D5C1CDB}" srcOrd="0" destOrd="0" presId="urn:microsoft.com/office/officeart/2005/8/layout/default"/>
    <dgm:cxn modelId="{C4493728-B96E-481F-99B8-EAC4080E7BF8}" type="presOf" srcId="{987D4564-377C-4BDF-BC72-27A74799FF15}" destId="{4E6BDBF0-3A75-4E9E-A500-4F17CB317D70}" srcOrd="0" destOrd="0" presId="urn:microsoft.com/office/officeart/2005/8/layout/default"/>
    <dgm:cxn modelId="{4DA86954-BB26-49CA-8861-57D56E8529CB}" srcId="{64B46D8C-1706-45F5-AFCF-C8598CABDA33}" destId="{17CF36AB-ADF8-4042-810E-9EAB08357405}" srcOrd="3" destOrd="0" parTransId="{34DE3853-73F3-449B-8842-C162BF0E980B}" sibTransId="{A369E2B7-EC28-4BE2-B08D-EDFAF18E7721}"/>
    <dgm:cxn modelId="{987D386C-4947-428B-99E8-B7C1A8886410}" type="presOf" srcId="{17CF36AB-ADF8-4042-810E-9EAB08357405}" destId="{F6028D8A-C521-432A-8159-798479B74133}" srcOrd="0" destOrd="0" presId="urn:microsoft.com/office/officeart/2005/8/layout/default"/>
    <dgm:cxn modelId="{4F401273-4ED3-48EE-ADF5-8EF4E91B558D}" type="presOf" srcId="{33DF924C-41C2-45DE-B738-030D2AC10FC8}" destId="{0FD6D15F-C014-4D9C-8721-672A3397A63D}" srcOrd="0" destOrd="0" presId="urn:microsoft.com/office/officeart/2005/8/layout/default"/>
    <dgm:cxn modelId="{631F667E-A1CA-4453-9DCE-CB667F5F3878}" srcId="{64B46D8C-1706-45F5-AFCF-C8598CABDA33}" destId="{0A322846-606C-423F-A67D-D4559498783E}" srcOrd="4" destOrd="0" parTransId="{EA0D5CBE-5A66-482D-A10C-FE469F81CB59}" sibTransId="{CB2A2728-9D05-491A-B7CC-227D74DEA2D2}"/>
    <dgm:cxn modelId="{5D448D86-EC5F-45DB-93B9-753F5EC3CD0E}" srcId="{64B46D8C-1706-45F5-AFCF-C8598CABDA33}" destId="{E0F016F5-485B-4698-98DF-9597D1D2C747}" srcOrd="0" destOrd="0" parTransId="{A14566E7-FB83-43EB-A490-244DBEAABA06}" sibTransId="{8883EE5A-8C14-43DE-9820-7E7BC4008AB3}"/>
    <dgm:cxn modelId="{AE9A508C-CEFF-4AB6-B488-8D37B85F898E}" type="presOf" srcId="{0A322846-606C-423F-A67D-D4559498783E}" destId="{7E5CAF92-1EBA-41D0-B188-4E50E3F3F446}" srcOrd="0" destOrd="0" presId="urn:microsoft.com/office/officeart/2005/8/layout/default"/>
    <dgm:cxn modelId="{5CCC9390-7833-497A-B747-D8270466235E}" srcId="{64B46D8C-1706-45F5-AFCF-C8598CABDA33}" destId="{0E455BA6-C118-496E-A01F-39E7CFAADDB6}" srcOrd="1" destOrd="0" parTransId="{0DDC53BF-4DFB-4DB2-92DB-989BB3A57635}" sibTransId="{93DE6A9B-0381-468F-AEF0-BCB4DD562B95}"/>
    <dgm:cxn modelId="{14EF079C-B52F-4794-BFE9-3EF0E8B6395F}" srcId="{64B46D8C-1706-45F5-AFCF-C8598CABDA33}" destId="{33DF924C-41C2-45DE-B738-030D2AC10FC8}" srcOrd="2" destOrd="0" parTransId="{ADCC54B3-90BA-4A0B-A8B7-85728DD97BEB}" sibTransId="{789D0FD2-96B3-4223-ADBA-05FF02D7FB22}"/>
    <dgm:cxn modelId="{947175E6-7C8E-4750-A4DC-18BBA222A7B2}" srcId="{64B46D8C-1706-45F5-AFCF-C8598CABDA33}" destId="{987D4564-377C-4BDF-BC72-27A74799FF15}" srcOrd="5" destOrd="0" parTransId="{964425AD-0198-430A-9B11-66F49B64E2C6}" sibTransId="{C22BD235-2E2E-438C-A2D4-573FDB422D5D}"/>
    <dgm:cxn modelId="{BD6A27F0-452C-4FEC-B27E-2B787004AD26}" type="presParOf" srcId="{12954260-E30F-4421-8E8A-89535D5C1CDB}" destId="{38C8D672-EACD-4FFA-BB53-951FF489FF5C}" srcOrd="0" destOrd="0" presId="urn:microsoft.com/office/officeart/2005/8/layout/default"/>
    <dgm:cxn modelId="{197CDCE7-5275-482C-9547-540484545EFA}" type="presParOf" srcId="{12954260-E30F-4421-8E8A-89535D5C1CDB}" destId="{EFF58B33-5BB9-441C-9277-AAF00385D5CA}" srcOrd="1" destOrd="0" presId="urn:microsoft.com/office/officeart/2005/8/layout/default"/>
    <dgm:cxn modelId="{E4AC7C0F-1BE9-4CA3-A657-4D57F87E18BF}" type="presParOf" srcId="{12954260-E30F-4421-8E8A-89535D5C1CDB}" destId="{FD220B43-6F68-4728-8B80-FB7E722DFC6C}" srcOrd="2" destOrd="0" presId="urn:microsoft.com/office/officeart/2005/8/layout/default"/>
    <dgm:cxn modelId="{81A4EA0F-B0E5-457E-97CC-EEA3E5D7B260}" type="presParOf" srcId="{12954260-E30F-4421-8E8A-89535D5C1CDB}" destId="{09AC3730-8DC2-4BB8-8C56-F685A6F5FAC1}" srcOrd="3" destOrd="0" presId="urn:microsoft.com/office/officeart/2005/8/layout/default"/>
    <dgm:cxn modelId="{D4AB08CC-2B6F-4232-B600-EB34C3A5A343}" type="presParOf" srcId="{12954260-E30F-4421-8E8A-89535D5C1CDB}" destId="{0FD6D15F-C014-4D9C-8721-672A3397A63D}" srcOrd="4" destOrd="0" presId="urn:microsoft.com/office/officeart/2005/8/layout/default"/>
    <dgm:cxn modelId="{18E2575C-2938-4615-92AE-CAC8DBE5627D}" type="presParOf" srcId="{12954260-E30F-4421-8E8A-89535D5C1CDB}" destId="{FA456529-AA87-48B9-ABE0-3968CC94CFE0}" srcOrd="5" destOrd="0" presId="urn:microsoft.com/office/officeart/2005/8/layout/default"/>
    <dgm:cxn modelId="{8187328B-A921-4D36-B996-3D90A941CD9A}" type="presParOf" srcId="{12954260-E30F-4421-8E8A-89535D5C1CDB}" destId="{F6028D8A-C521-432A-8159-798479B74133}" srcOrd="6" destOrd="0" presId="urn:microsoft.com/office/officeart/2005/8/layout/default"/>
    <dgm:cxn modelId="{B06991A5-A4C3-4263-88AA-5BA9F00E8EF0}" type="presParOf" srcId="{12954260-E30F-4421-8E8A-89535D5C1CDB}" destId="{E51B691E-668C-44D1-9F69-16BFCBE56E19}" srcOrd="7" destOrd="0" presId="urn:microsoft.com/office/officeart/2005/8/layout/default"/>
    <dgm:cxn modelId="{24C06C83-EE23-4794-901D-2127DC8D637E}" type="presParOf" srcId="{12954260-E30F-4421-8E8A-89535D5C1CDB}" destId="{7E5CAF92-1EBA-41D0-B188-4E50E3F3F446}" srcOrd="8" destOrd="0" presId="urn:microsoft.com/office/officeart/2005/8/layout/default"/>
    <dgm:cxn modelId="{8E264D29-EBB3-4589-8749-84D40FD95475}" type="presParOf" srcId="{12954260-E30F-4421-8E8A-89535D5C1CDB}" destId="{8BA8EF74-00C4-4AF3-BF30-BFA617FFD22A}" srcOrd="9" destOrd="0" presId="urn:microsoft.com/office/officeart/2005/8/layout/default"/>
    <dgm:cxn modelId="{72D77553-BD7F-4812-B9DE-7749669B733F}" type="presParOf" srcId="{12954260-E30F-4421-8E8A-89535D5C1CDB}" destId="{4E6BDBF0-3A75-4E9E-A500-4F17CB317D7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25279-7D2A-4811-9177-356FB5C148A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DE473BD6-5886-49CD-BD6F-A85A213ADD74}">
      <dgm:prSet/>
      <dgm:spPr/>
      <dgm:t>
        <a:bodyPr/>
        <a:lstStyle/>
        <a:p>
          <a:pPr>
            <a:defRPr b="1"/>
          </a:pPr>
          <a:r>
            <a:rPr lang="fr-FR" dirty="0"/>
            <a:t>Un bilan énergétique positif :</a:t>
          </a:r>
          <a:endParaRPr lang="en-US" dirty="0"/>
        </a:p>
      </dgm:t>
    </dgm:pt>
    <dgm:pt modelId="{8D0A01DB-4E64-45C8-AA90-343EE2C2E5C7}" type="parTrans" cxnId="{2363AE02-1FFD-4B9C-A0D0-49DCB817D4C6}">
      <dgm:prSet/>
      <dgm:spPr/>
      <dgm:t>
        <a:bodyPr/>
        <a:lstStyle/>
        <a:p>
          <a:endParaRPr lang="en-US"/>
        </a:p>
      </dgm:t>
    </dgm:pt>
    <dgm:pt modelId="{F970AD54-A986-40AC-991B-01312D6AA988}" type="sibTrans" cxnId="{2363AE02-1FFD-4B9C-A0D0-49DCB817D4C6}">
      <dgm:prSet/>
      <dgm:spPr/>
      <dgm:t>
        <a:bodyPr/>
        <a:lstStyle/>
        <a:p>
          <a:endParaRPr lang="en-US"/>
        </a:p>
      </dgm:t>
    </dgm:pt>
    <dgm:pt modelId="{6AD8BFC6-60A9-4BE4-A9B9-5661D1818557}">
      <dgm:prSet/>
      <dgm:spPr/>
      <dgm:t>
        <a:bodyPr/>
        <a:lstStyle/>
        <a:p>
          <a:r>
            <a:rPr lang="fr-FR" dirty="0"/>
            <a:t>Facteurs contribuants à l’obésité,</a:t>
          </a:r>
          <a:endParaRPr lang="en-US" dirty="0"/>
        </a:p>
      </dgm:t>
    </dgm:pt>
    <dgm:pt modelId="{98163D7D-9690-41DE-A300-5A485056EC1D}" type="parTrans" cxnId="{BD9DDEE5-17FB-41BB-9F4C-4EC5BCF7DC56}">
      <dgm:prSet/>
      <dgm:spPr/>
      <dgm:t>
        <a:bodyPr/>
        <a:lstStyle/>
        <a:p>
          <a:endParaRPr lang="en-US"/>
        </a:p>
      </dgm:t>
    </dgm:pt>
    <dgm:pt modelId="{A452806B-A6E9-4C57-9621-DB59466A2D49}" type="sibTrans" cxnId="{BD9DDEE5-17FB-41BB-9F4C-4EC5BCF7DC56}">
      <dgm:prSet/>
      <dgm:spPr/>
      <dgm:t>
        <a:bodyPr/>
        <a:lstStyle/>
        <a:p>
          <a:endParaRPr lang="en-US"/>
        </a:p>
      </dgm:t>
    </dgm:pt>
    <dgm:pt modelId="{730D75BE-5DDF-4611-B0CD-EDC8942C8089}">
      <dgm:prSet/>
      <dgm:spPr/>
      <dgm:t>
        <a:bodyPr/>
        <a:lstStyle/>
        <a:p>
          <a:r>
            <a:rPr lang="fr-FR" dirty="0"/>
            <a:t>REGULATION HORMONALE ALTEREE,</a:t>
          </a:r>
          <a:endParaRPr lang="en-US" dirty="0"/>
        </a:p>
      </dgm:t>
    </dgm:pt>
    <dgm:pt modelId="{1B428DB1-3310-44EA-93E2-F7EC87A3EDFD}" type="parTrans" cxnId="{7EF918DC-8969-4F13-ADDD-79754C2C3072}">
      <dgm:prSet/>
      <dgm:spPr/>
      <dgm:t>
        <a:bodyPr/>
        <a:lstStyle/>
        <a:p>
          <a:endParaRPr lang="en-US"/>
        </a:p>
      </dgm:t>
    </dgm:pt>
    <dgm:pt modelId="{6C834859-FB14-4F58-9576-C1FDB6D671BE}" type="sibTrans" cxnId="{7EF918DC-8969-4F13-ADDD-79754C2C3072}">
      <dgm:prSet/>
      <dgm:spPr/>
      <dgm:t>
        <a:bodyPr/>
        <a:lstStyle/>
        <a:p>
          <a:endParaRPr lang="en-US"/>
        </a:p>
      </dgm:t>
    </dgm:pt>
    <dgm:pt modelId="{6FC65F68-16E0-4FF4-9DF5-18F01D4E7597}">
      <dgm:prSet/>
      <dgm:spPr/>
      <dgm:t>
        <a:bodyPr/>
        <a:lstStyle/>
        <a:p>
          <a:r>
            <a:rPr lang="fr-FR" dirty="0"/>
            <a:t>SUSCEPTIBILITE ACCRUE AUX STIMULI ACCRUE AUX STIMULI ENVIRONNEMENTAUX</a:t>
          </a:r>
          <a:endParaRPr lang="en-US" dirty="0"/>
        </a:p>
      </dgm:t>
    </dgm:pt>
    <dgm:pt modelId="{C228D78F-0792-4042-9878-5A531B1B4D76}" type="parTrans" cxnId="{D5EC967D-4B0C-43DA-9410-F105BA9D8AAA}">
      <dgm:prSet/>
      <dgm:spPr/>
      <dgm:t>
        <a:bodyPr/>
        <a:lstStyle/>
        <a:p>
          <a:endParaRPr lang="en-US"/>
        </a:p>
      </dgm:t>
    </dgm:pt>
    <dgm:pt modelId="{0A4F9377-D5C4-43E6-B142-C6ECB430CF9A}" type="sibTrans" cxnId="{D5EC967D-4B0C-43DA-9410-F105BA9D8AAA}">
      <dgm:prSet/>
      <dgm:spPr/>
      <dgm:t>
        <a:bodyPr/>
        <a:lstStyle/>
        <a:p>
          <a:endParaRPr lang="en-US"/>
        </a:p>
      </dgm:t>
    </dgm:pt>
    <dgm:pt modelId="{D8FF8345-2AC8-456E-A2D4-4F0D88040457}">
      <dgm:prSet/>
      <dgm:spPr/>
      <dgm:t>
        <a:bodyPr/>
        <a:lstStyle/>
        <a:p>
          <a:r>
            <a:rPr lang="fr-FR" dirty="0"/>
            <a:t>TROUBLES DU COMPORTEMENT ALIMENTAIRE </a:t>
          </a:r>
          <a:endParaRPr lang="en-US" dirty="0"/>
        </a:p>
      </dgm:t>
    </dgm:pt>
    <dgm:pt modelId="{E3F94CD7-2D21-4E8D-8974-666D94770556}" type="parTrans" cxnId="{A6C38D0A-C59E-4834-8C98-D70BF39230A4}">
      <dgm:prSet/>
      <dgm:spPr/>
      <dgm:t>
        <a:bodyPr/>
        <a:lstStyle/>
        <a:p>
          <a:endParaRPr lang="en-US"/>
        </a:p>
      </dgm:t>
    </dgm:pt>
    <dgm:pt modelId="{070B6D3A-7E63-4935-A7DA-ACF4905F4E76}" type="sibTrans" cxnId="{A6C38D0A-C59E-4834-8C98-D70BF39230A4}">
      <dgm:prSet/>
      <dgm:spPr/>
      <dgm:t>
        <a:bodyPr/>
        <a:lstStyle/>
        <a:p>
          <a:endParaRPr lang="en-US"/>
        </a:p>
      </dgm:t>
    </dgm:pt>
    <dgm:pt modelId="{467734BE-A668-405B-8E94-B0A403941211}">
      <dgm:prSet/>
      <dgm:spPr/>
      <dgm:t>
        <a:bodyPr/>
        <a:lstStyle/>
        <a:p>
          <a:r>
            <a:rPr lang="fr-FR" dirty="0"/>
            <a:t>ADDICTION A LA NOURRITURE</a:t>
          </a:r>
          <a:endParaRPr lang="en-US" dirty="0"/>
        </a:p>
      </dgm:t>
    </dgm:pt>
    <dgm:pt modelId="{FA55C98C-EA8C-44B6-AC6A-983C9EAB8237}" type="parTrans" cxnId="{B205130E-ADA1-4E1A-BCE9-40263531E075}">
      <dgm:prSet/>
      <dgm:spPr/>
      <dgm:t>
        <a:bodyPr/>
        <a:lstStyle/>
        <a:p>
          <a:endParaRPr lang="en-US"/>
        </a:p>
      </dgm:t>
    </dgm:pt>
    <dgm:pt modelId="{E71BD262-D180-4D93-AE5F-A2F7747A97B0}" type="sibTrans" cxnId="{B205130E-ADA1-4E1A-BCE9-40263531E075}">
      <dgm:prSet/>
      <dgm:spPr/>
      <dgm:t>
        <a:bodyPr/>
        <a:lstStyle/>
        <a:p>
          <a:endParaRPr lang="en-US"/>
        </a:p>
      </dgm:t>
    </dgm:pt>
    <dgm:pt modelId="{7E7FA0E5-2C84-41AB-AEA9-C19E4CF85AA0}">
      <dgm:prSet/>
      <dgm:spPr/>
      <dgm:t>
        <a:bodyPr/>
        <a:lstStyle/>
        <a:p>
          <a:r>
            <a:rPr lang="fr-FR" dirty="0"/>
            <a:t>RESISTANCE A L’ACTIVITE PHYSIQUE</a:t>
          </a:r>
          <a:endParaRPr lang="en-US" dirty="0"/>
        </a:p>
      </dgm:t>
    </dgm:pt>
    <dgm:pt modelId="{2ABF5BDD-3C5E-4913-BF2C-10C629F0C80E}" type="parTrans" cxnId="{2ED64D02-5FB2-4C0F-A231-D5112D07D1DF}">
      <dgm:prSet/>
      <dgm:spPr/>
      <dgm:t>
        <a:bodyPr/>
        <a:lstStyle/>
        <a:p>
          <a:endParaRPr lang="en-US"/>
        </a:p>
      </dgm:t>
    </dgm:pt>
    <dgm:pt modelId="{5B4C52BB-652C-4EF8-80E9-25F82701A036}" type="sibTrans" cxnId="{2ED64D02-5FB2-4C0F-A231-D5112D07D1DF}">
      <dgm:prSet/>
      <dgm:spPr/>
      <dgm:t>
        <a:bodyPr/>
        <a:lstStyle/>
        <a:p>
          <a:endParaRPr lang="en-US"/>
        </a:p>
      </dgm:t>
    </dgm:pt>
    <dgm:pt modelId="{E119FA37-3F81-4417-A357-F89A237FA5D7}">
      <dgm:prSet/>
      <dgm:spPr/>
      <dgm:t>
        <a:bodyPr/>
        <a:lstStyle/>
        <a:p>
          <a:pPr>
            <a:defRPr b="1"/>
          </a:pPr>
          <a:r>
            <a:rPr lang="fr-FR"/>
            <a:t>Les 3 CORRESPONSABLES DE L’OBESITE</a:t>
          </a:r>
          <a:endParaRPr lang="en-US"/>
        </a:p>
      </dgm:t>
    </dgm:pt>
    <dgm:pt modelId="{F2630FB4-5ABF-4F10-9B5F-EF7457F1255F}" type="parTrans" cxnId="{ADEF313B-ED25-4E8C-B03C-D0701233D0A4}">
      <dgm:prSet/>
      <dgm:spPr/>
      <dgm:t>
        <a:bodyPr/>
        <a:lstStyle/>
        <a:p>
          <a:endParaRPr lang="en-US"/>
        </a:p>
      </dgm:t>
    </dgm:pt>
    <dgm:pt modelId="{3D1B417F-D38E-4CA9-9E5F-ACF8A07DD930}" type="sibTrans" cxnId="{ADEF313B-ED25-4E8C-B03C-D0701233D0A4}">
      <dgm:prSet/>
      <dgm:spPr/>
      <dgm:t>
        <a:bodyPr/>
        <a:lstStyle/>
        <a:p>
          <a:endParaRPr lang="en-US"/>
        </a:p>
      </dgm:t>
    </dgm:pt>
    <dgm:pt modelId="{DEE270F4-CA36-4EEB-9DF6-7709A30A2648}">
      <dgm:prSet/>
      <dgm:spPr/>
      <dgm:t>
        <a:bodyPr/>
        <a:lstStyle/>
        <a:p>
          <a:r>
            <a:rPr lang="fr-FR"/>
            <a:t>RESISTANCE A L’ACTIVITE PHYSIQUES</a:t>
          </a:r>
          <a:endParaRPr lang="en-US"/>
        </a:p>
      </dgm:t>
    </dgm:pt>
    <dgm:pt modelId="{A35A5436-E5F1-424B-A14C-43BFC8CFAB25}" type="parTrans" cxnId="{70A3D8A4-5F31-403E-8D42-2E957A9356E5}">
      <dgm:prSet/>
      <dgm:spPr/>
      <dgm:t>
        <a:bodyPr/>
        <a:lstStyle/>
        <a:p>
          <a:endParaRPr lang="en-US"/>
        </a:p>
      </dgm:t>
    </dgm:pt>
    <dgm:pt modelId="{54F9F1D8-847C-45F4-B0B5-22A6083D06A7}" type="sibTrans" cxnId="{70A3D8A4-5F31-403E-8D42-2E957A9356E5}">
      <dgm:prSet/>
      <dgm:spPr/>
      <dgm:t>
        <a:bodyPr/>
        <a:lstStyle/>
        <a:p>
          <a:endParaRPr lang="en-US"/>
        </a:p>
      </dgm:t>
    </dgm:pt>
    <dgm:pt modelId="{8D5E1649-64C3-468F-AB08-E7A18AC177F8}">
      <dgm:prSet/>
      <dgm:spPr/>
      <dgm:t>
        <a:bodyPr/>
        <a:lstStyle/>
        <a:p>
          <a:r>
            <a:rPr lang="fr-FR"/>
            <a:t>NOURRITURE EMOTIONNELLE</a:t>
          </a:r>
          <a:endParaRPr lang="en-US"/>
        </a:p>
      </dgm:t>
    </dgm:pt>
    <dgm:pt modelId="{FE8B1AFD-7812-42B1-A5E1-1453AF2F8E65}" type="parTrans" cxnId="{B17CD9BE-CE7E-49AF-939C-ECA1F1B57C96}">
      <dgm:prSet/>
      <dgm:spPr/>
      <dgm:t>
        <a:bodyPr/>
        <a:lstStyle/>
        <a:p>
          <a:endParaRPr lang="en-US"/>
        </a:p>
      </dgm:t>
    </dgm:pt>
    <dgm:pt modelId="{0AA1AC17-C99B-4DA8-9A65-1505B00712B2}" type="sibTrans" cxnId="{B17CD9BE-CE7E-49AF-939C-ECA1F1B57C96}">
      <dgm:prSet/>
      <dgm:spPr/>
      <dgm:t>
        <a:bodyPr/>
        <a:lstStyle/>
        <a:p>
          <a:endParaRPr lang="en-US"/>
        </a:p>
      </dgm:t>
    </dgm:pt>
    <dgm:pt modelId="{81D5AC8A-BAA8-43DA-9B86-2670BFE4DB85}">
      <dgm:prSet/>
      <dgm:spPr/>
      <dgm:t>
        <a:bodyPr/>
        <a:lstStyle/>
        <a:p>
          <a:r>
            <a:rPr lang="fr-FR"/>
            <a:t>DEFICIT COGNITIVO-COMPORTEMENTAL,</a:t>
          </a:r>
          <a:endParaRPr lang="en-US"/>
        </a:p>
      </dgm:t>
    </dgm:pt>
    <dgm:pt modelId="{105F289B-DD31-4C10-96A3-86B714A35991}" type="parTrans" cxnId="{0A38220A-3ADC-45E1-9408-BF5F1DD8DA7C}">
      <dgm:prSet/>
      <dgm:spPr/>
      <dgm:t>
        <a:bodyPr/>
        <a:lstStyle/>
        <a:p>
          <a:endParaRPr lang="en-US"/>
        </a:p>
      </dgm:t>
    </dgm:pt>
    <dgm:pt modelId="{A90C6233-1CF0-41DB-96F6-01B7289FE6FF}" type="sibTrans" cxnId="{0A38220A-3ADC-45E1-9408-BF5F1DD8DA7C}">
      <dgm:prSet/>
      <dgm:spPr/>
      <dgm:t>
        <a:bodyPr/>
        <a:lstStyle/>
        <a:p>
          <a:endParaRPr lang="en-US"/>
        </a:p>
      </dgm:t>
    </dgm:pt>
    <dgm:pt modelId="{CD0A9546-AEB2-437E-A1EE-3BF315953756}">
      <dgm:prSet/>
      <dgm:spPr/>
      <dgm:t>
        <a:bodyPr/>
        <a:lstStyle/>
        <a:p>
          <a:pPr algn="l">
            <a:defRPr b="1"/>
          </a:pPr>
          <a:r>
            <a:rPr lang="fr-FR" dirty="0"/>
            <a:t>Les quatre axes thérapeutiques de l’obésité</a:t>
          </a:r>
        </a:p>
        <a:p>
          <a:pPr algn="l">
            <a:defRPr b="1"/>
          </a:pPr>
          <a:r>
            <a:rPr lang="fr-FR" b="0" dirty="0"/>
            <a:t>Aspect medical ou « la gestion de la balance</a:t>
          </a:r>
        </a:p>
        <a:p>
          <a:pPr algn="l">
            <a:defRPr b="1"/>
          </a:pPr>
          <a:r>
            <a:rPr lang="fr-FR" b="0" dirty="0"/>
            <a:t>L’aspect diététique ou « quelle est la meilleure façon de manger pour maigrir durablement</a:t>
          </a:r>
        </a:p>
        <a:p>
          <a:pPr algn="l">
            <a:defRPr b="1"/>
          </a:pPr>
          <a:r>
            <a:rPr lang="fr-FR" b="0" dirty="0"/>
            <a:t>L’aspect psychologique ou « comment je comprends mon fonctionnement</a:t>
          </a:r>
        </a:p>
        <a:p>
          <a:pPr algn="l">
            <a:defRPr b="1"/>
          </a:pPr>
          <a:r>
            <a:rPr lang="fr-FR" b="0" dirty="0"/>
            <a:t>L’activité physique ou « pourquoi bouger</a:t>
          </a:r>
        </a:p>
        <a:p>
          <a:pPr algn="l">
            <a:defRPr b="1"/>
          </a:pPr>
          <a:endParaRPr lang="fr-FR" b="0" dirty="0"/>
        </a:p>
        <a:p>
          <a:pPr algn="l">
            <a:defRPr b="1"/>
          </a:pPr>
          <a:endParaRPr lang="fr-FR" b="0" dirty="0"/>
        </a:p>
        <a:p>
          <a:pPr algn="l">
            <a:defRPr b="1"/>
          </a:pPr>
          <a:endParaRPr lang="fr-FR" dirty="0"/>
        </a:p>
        <a:p>
          <a:pPr algn="l">
            <a:defRPr b="1"/>
          </a:pPr>
          <a:endParaRPr lang="fr-FR" dirty="0"/>
        </a:p>
        <a:p>
          <a:pPr algn="ctr">
            <a:defRPr b="1"/>
          </a:pPr>
          <a:endParaRPr lang="fr-FR" dirty="0"/>
        </a:p>
        <a:p>
          <a:pPr algn="ctr">
            <a:defRPr b="1"/>
          </a:pPr>
          <a:endParaRPr lang="en-US" dirty="0"/>
        </a:p>
      </dgm:t>
    </dgm:pt>
    <dgm:pt modelId="{D8BF0B62-5C0B-4149-B225-E766E643223A}" type="parTrans" cxnId="{51E8DCC9-C297-4FA8-B2ED-E5884CC5C9E7}">
      <dgm:prSet/>
      <dgm:spPr/>
      <dgm:t>
        <a:bodyPr/>
        <a:lstStyle/>
        <a:p>
          <a:endParaRPr lang="en-US"/>
        </a:p>
      </dgm:t>
    </dgm:pt>
    <dgm:pt modelId="{BD916888-9E02-4A23-9AAB-53FA72BFFCFE}" type="sibTrans" cxnId="{51E8DCC9-C297-4FA8-B2ED-E5884CC5C9E7}">
      <dgm:prSet/>
      <dgm:spPr/>
      <dgm:t>
        <a:bodyPr/>
        <a:lstStyle/>
        <a:p>
          <a:endParaRPr lang="en-US"/>
        </a:p>
      </dgm:t>
    </dgm:pt>
    <dgm:pt modelId="{EBA79622-0BF0-4876-8476-BDD619B2A203}" type="pres">
      <dgm:prSet presAssocID="{C9B25279-7D2A-4811-9177-356FB5C148AC}" presName="diagram" presStyleCnt="0">
        <dgm:presLayoutVars>
          <dgm:dir/>
          <dgm:resizeHandles val="exact"/>
        </dgm:presLayoutVars>
      </dgm:prSet>
      <dgm:spPr/>
    </dgm:pt>
    <dgm:pt modelId="{DC63EA33-FC8A-49FE-84B0-11CC4AC30ACF}" type="pres">
      <dgm:prSet presAssocID="{DE473BD6-5886-49CD-BD6F-A85A213ADD74}" presName="node" presStyleLbl="node1" presStyleIdx="0" presStyleCnt="3" custScaleY="161588">
        <dgm:presLayoutVars>
          <dgm:bulletEnabled val="1"/>
        </dgm:presLayoutVars>
      </dgm:prSet>
      <dgm:spPr/>
    </dgm:pt>
    <dgm:pt modelId="{73855A2B-1A1F-4C0A-8007-888D9EC35C49}" type="pres">
      <dgm:prSet presAssocID="{F970AD54-A986-40AC-991B-01312D6AA988}" presName="sibTrans" presStyleCnt="0"/>
      <dgm:spPr/>
    </dgm:pt>
    <dgm:pt modelId="{D5FB0FD8-A865-468D-8D18-A8CAD3033045}" type="pres">
      <dgm:prSet presAssocID="{E119FA37-3F81-4417-A357-F89A237FA5D7}" presName="node" presStyleLbl="node1" presStyleIdx="1" presStyleCnt="3" custScaleY="162703">
        <dgm:presLayoutVars>
          <dgm:bulletEnabled val="1"/>
        </dgm:presLayoutVars>
      </dgm:prSet>
      <dgm:spPr/>
    </dgm:pt>
    <dgm:pt modelId="{61871648-790D-4491-B40B-2CC6D04ED636}" type="pres">
      <dgm:prSet presAssocID="{3D1B417F-D38E-4CA9-9E5F-ACF8A07DD930}" presName="sibTrans" presStyleCnt="0"/>
      <dgm:spPr/>
    </dgm:pt>
    <dgm:pt modelId="{3F722483-88F1-49BD-B7DE-4315F7581298}" type="pres">
      <dgm:prSet presAssocID="{CD0A9546-AEB2-437E-A1EE-3BF315953756}" presName="node" presStyleLbl="node1" presStyleIdx="2" presStyleCnt="3" custScaleY="161031">
        <dgm:presLayoutVars>
          <dgm:bulletEnabled val="1"/>
        </dgm:presLayoutVars>
      </dgm:prSet>
      <dgm:spPr/>
    </dgm:pt>
  </dgm:ptLst>
  <dgm:cxnLst>
    <dgm:cxn modelId="{2ED64D02-5FB2-4C0F-A231-D5112D07D1DF}" srcId="{6AD8BFC6-60A9-4BE4-A9B9-5661D1818557}" destId="{7E7FA0E5-2C84-41AB-AEA9-C19E4CF85AA0}" srcOrd="4" destOrd="0" parTransId="{2ABF5BDD-3C5E-4913-BF2C-10C629F0C80E}" sibTransId="{5B4C52BB-652C-4EF8-80E9-25F82701A036}"/>
    <dgm:cxn modelId="{2363AE02-1FFD-4B9C-A0D0-49DCB817D4C6}" srcId="{C9B25279-7D2A-4811-9177-356FB5C148AC}" destId="{DE473BD6-5886-49CD-BD6F-A85A213ADD74}" srcOrd="0" destOrd="0" parTransId="{8D0A01DB-4E64-45C8-AA90-343EE2C2E5C7}" sibTransId="{F970AD54-A986-40AC-991B-01312D6AA988}"/>
    <dgm:cxn modelId="{0A38220A-3ADC-45E1-9408-BF5F1DD8DA7C}" srcId="{E119FA37-3F81-4417-A357-F89A237FA5D7}" destId="{81D5AC8A-BAA8-43DA-9B86-2670BFE4DB85}" srcOrd="2" destOrd="0" parTransId="{105F289B-DD31-4C10-96A3-86B714A35991}" sibTransId="{A90C6233-1CF0-41DB-96F6-01B7289FE6FF}"/>
    <dgm:cxn modelId="{A6C38D0A-C59E-4834-8C98-D70BF39230A4}" srcId="{6AD8BFC6-60A9-4BE4-A9B9-5661D1818557}" destId="{D8FF8345-2AC8-456E-A2D4-4F0D88040457}" srcOrd="2" destOrd="0" parTransId="{E3F94CD7-2D21-4E8D-8974-666D94770556}" sibTransId="{070B6D3A-7E63-4935-A7DA-ACF4905F4E76}"/>
    <dgm:cxn modelId="{B205130E-ADA1-4E1A-BCE9-40263531E075}" srcId="{6AD8BFC6-60A9-4BE4-A9B9-5661D1818557}" destId="{467734BE-A668-405B-8E94-B0A403941211}" srcOrd="3" destOrd="0" parTransId="{FA55C98C-EA8C-44B6-AC6A-983C9EAB8237}" sibTransId="{E71BD262-D180-4D93-AE5F-A2F7747A97B0}"/>
    <dgm:cxn modelId="{1C189112-2D98-4E0E-9E6D-D06DB4967E38}" type="presOf" srcId="{E119FA37-3F81-4417-A357-F89A237FA5D7}" destId="{D5FB0FD8-A865-468D-8D18-A8CAD3033045}" srcOrd="0" destOrd="0" presId="urn:microsoft.com/office/officeart/2005/8/layout/default"/>
    <dgm:cxn modelId="{9BF8C72A-5E50-456A-A49E-D961C0424F70}" type="presOf" srcId="{6FC65F68-16E0-4FF4-9DF5-18F01D4E7597}" destId="{DC63EA33-FC8A-49FE-84B0-11CC4AC30ACF}" srcOrd="0" destOrd="3" presId="urn:microsoft.com/office/officeart/2005/8/layout/default"/>
    <dgm:cxn modelId="{ADEF313B-ED25-4E8C-B03C-D0701233D0A4}" srcId="{C9B25279-7D2A-4811-9177-356FB5C148AC}" destId="{E119FA37-3F81-4417-A357-F89A237FA5D7}" srcOrd="1" destOrd="0" parTransId="{F2630FB4-5ABF-4F10-9B5F-EF7457F1255F}" sibTransId="{3D1B417F-D38E-4CA9-9E5F-ACF8A07DD930}"/>
    <dgm:cxn modelId="{E28CD140-DB84-4FEB-A3A5-3121E918DCA6}" type="presOf" srcId="{81D5AC8A-BAA8-43DA-9B86-2670BFE4DB85}" destId="{D5FB0FD8-A865-468D-8D18-A8CAD3033045}" srcOrd="0" destOrd="3" presId="urn:microsoft.com/office/officeart/2005/8/layout/default"/>
    <dgm:cxn modelId="{7BBA784C-9E23-4630-BF69-950BD1437ED6}" type="presOf" srcId="{DEE270F4-CA36-4EEB-9DF6-7709A30A2648}" destId="{D5FB0FD8-A865-468D-8D18-A8CAD3033045}" srcOrd="0" destOrd="1" presId="urn:microsoft.com/office/officeart/2005/8/layout/default"/>
    <dgm:cxn modelId="{0949E25C-FE73-4C78-9416-1ADA01996B00}" type="presOf" srcId="{D8FF8345-2AC8-456E-A2D4-4F0D88040457}" destId="{DC63EA33-FC8A-49FE-84B0-11CC4AC30ACF}" srcOrd="0" destOrd="4" presId="urn:microsoft.com/office/officeart/2005/8/layout/default"/>
    <dgm:cxn modelId="{74857E77-A5B4-40F2-9C23-CEEBC45B1F16}" type="presOf" srcId="{CD0A9546-AEB2-437E-A1EE-3BF315953756}" destId="{3F722483-88F1-49BD-B7DE-4315F7581298}" srcOrd="0" destOrd="0" presId="urn:microsoft.com/office/officeart/2005/8/layout/default"/>
    <dgm:cxn modelId="{D5EC967D-4B0C-43DA-9410-F105BA9D8AAA}" srcId="{6AD8BFC6-60A9-4BE4-A9B9-5661D1818557}" destId="{6FC65F68-16E0-4FF4-9DF5-18F01D4E7597}" srcOrd="1" destOrd="0" parTransId="{C228D78F-0792-4042-9878-5A531B1B4D76}" sibTransId="{0A4F9377-D5C4-43E6-B142-C6ECB430CF9A}"/>
    <dgm:cxn modelId="{A393C27F-840E-441B-8C78-E0B9E503F25C}" type="presOf" srcId="{7E7FA0E5-2C84-41AB-AEA9-C19E4CF85AA0}" destId="{DC63EA33-FC8A-49FE-84B0-11CC4AC30ACF}" srcOrd="0" destOrd="6" presId="urn:microsoft.com/office/officeart/2005/8/layout/default"/>
    <dgm:cxn modelId="{70A3D8A4-5F31-403E-8D42-2E957A9356E5}" srcId="{E119FA37-3F81-4417-A357-F89A237FA5D7}" destId="{DEE270F4-CA36-4EEB-9DF6-7709A30A2648}" srcOrd="0" destOrd="0" parTransId="{A35A5436-E5F1-424B-A14C-43BFC8CFAB25}" sibTransId="{54F9F1D8-847C-45F4-B0B5-22A6083D06A7}"/>
    <dgm:cxn modelId="{14108FB2-A9BC-4419-95DF-62B6312FC391}" type="presOf" srcId="{DE473BD6-5886-49CD-BD6F-A85A213ADD74}" destId="{DC63EA33-FC8A-49FE-84B0-11CC4AC30ACF}" srcOrd="0" destOrd="0" presId="urn:microsoft.com/office/officeart/2005/8/layout/default"/>
    <dgm:cxn modelId="{B17CD9BE-CE7E-49AF-939C-ECA1F1B57C96}" srcId="{E119FA37-3F81-4417-A357-F89A237FA5D7}" destId="{8D5E1649-64C3-468F-AB08-E7A18AC177F8}" srcOrd="1" destOrd="0" parTransId="{FE8B1AFD-7812-42B1-A5E1-1453AF2F8E65}" sibTransId="{0AA1AC17-C99B-4DA8-9A65-1505B00712B2}"/>
    <dgm:cxn modelId="{61452DC3-D720-47CC-91CB-D0A9E3E2937C}" type="presOf" srcId="{C9B25279-7D2A-4811-9177-356FB5C148AC}" destId="{EBA79622-0BF0-4876-8476-BDD619B2A203}" srcOrd="0" destOrd="0" presId="urn:microsoft.com/office/officeart/2005/8/layout/default"/>
    <dgm:cxn modelId="{817434C7-7981-430D-A645-36F3F410905A}" type="presOf" srcId="{467734BE-A668-405B-8E94-B0A403941211}" destId="{DC63EA33-FC8A-49FE-84B0-11CC4AC30ACF}" srcOrd="0" destOrd="5" presId="urn:microsoft.com/office/officeart/2005/8/layout/default"/>
    <dgm:cxn modelId="{51E8DCC9-C297-4FA8-B2ED-E5884CC5C9E7}" srcId="{C9B25279-7D2A-4811-9177-356FB5C148AC}" destId="{CD0A9546-AEB2-437E-A1EE-3BF315953756}" srcOrd="2" destOrd="0" parTransId="{D8BF0B62-5C0B-4149-B225-E766E643223A}" sibTransId="{BD916888-9E02-4A23-9AAB-53FA72BFFCFE}"/>
    <dgm:cxn modelId="{AB8C1BCC-B664-4262-BDD6-4798FFAD870B}" type="presOf" srcId="{730D75BE-5DDF-4611-B0CD-EDC8942C8089}" destId="{DC63EA33-FC8A-49FE-84B0-11CC4AC30ACF}" srcOrd="0" destOrd="2" presId="urn:microsoft.com/office/officeart/2005/8/layout/default"/>
    <dgm:cxn modelId="{7EF918DC-8969-4F13-ADDD-79754C2C3072}" srcId="{6AD8BFC6-60A9-4BE4-A9B9-5661D1818557}" destId="{730D75BE-5DDF-4611-B0CD-EDC8942C8089}" srcOrd="0" destOrd="0" parTransId="{1B428DB1-3310-44EA-93E2-F7EC87A3EDFD}" sibTransId="{6C834859-FB14-4F58-9576-C1FDB6D671BE}"/>
    <dgm:cxn modelId="{BD9DDEE5-17FB-41BB-9F4C-4EC5BCF7DC56}" srcId="{DE473BD6-5886-49CD-BD6F-A85A213ADD74}" destId="{6AD8BFC6-60A9-4BE4-A9B9-5661D1818557}" srcOrd="0" destOrd="0" parTransId="{98163D7D-9690-41DE-A300-5A485056EC1D}" sibTransId="{A452806B-A6E9-4C57-9621-DB59466A2D49}"/>
    <dgm:cxn modelId="{02DC1EE6-133D-403E-A3B1-B3BDEE40C7F4}" type="presOf" srcId="{6AD8BFC6-60A9-4BE4-A9B9-5661D1818557}" destId="{DC63EA33-FC8A-49FE-84B0-11CC4AC30ACF}" srcOrd="0" destOrd="1" presId="urn:microsoft.com/office/officeart/2005/8/layout/default"/>
    <dgm:cxn modelId="{6A53B6E9-ABAA-44EE-B454-439E3D9FF35D}" type="presOf" srcId="{8D5E1649-64C3-468F-AB08-E7A18AC177F8}" destId="{D5FB0FD8-A865-468D-8D18-A8CAD3033045}" srcOrd="0" destOrd="2" presId="urn:microsoft.com/office/officeart/2005/8/layout/default"/>
    <dgm:cxn modelId="{DC5927C8-3FFA-41BE-9EFF-7AC03137B58F}" type="presParOf" srcId="{EBA79622-0BF0-4876-8476-BDD619B2A203}" destId="{DC63EA33-FC8A-49FE-84B0-11CC4AC30ACF}" srcOrd="0" destOrd="0" presId="urn:microsoft.com/office/officeart/2005/8/layout/default"/>
    <dgm:cxn modelId="{4604E6C2-7294-42EF-8D16-75483585C918}" type="presParOf" srcId="{EBA79622-0BF0-4876-8476-BDD619B2A203}" destId="{73855A2B-1A1F-4C0A-8007-888D9EC35C49}" srcOrd="1" destOrd="0" presId="urn:microsoft.com/office/officeart/2005/8/layout/default"/>
    <dgm:cxn modelId="{AC1BA737-CC27-494F-AA85-1A2CA0EEC4B6}" type="presParOf" srcId="{EBA79622-0BF0-4876-8476-BDD619B2A203}" destId="{D5FB0FD8-A865-468D-8D18-A8CAD3033045}" srcOrd="2" destOrd="0" presId="urn:microsoft.com/office/officeart/2005/8/layout/default"/>
    <dgm:cxn modelId="{C2CB3394-49A3-4FC1-8609-7BFF9948DC66}" type="presParOf" srcId="{EBA79622-0BF0-4876-8476-BDD619B2A203}" destId="{61871648-790D-4491-B40B-2CC6D04ED636}" srcOrd="3" destOrd="0" presId="urn:microsoft.com/office/officeart/2005/8/layout/default"/>
    <dgm:cxn modelId="{0ED452CC-3922-4C53-842A-15C633CDB570}" type="presParOf" srcId="{EBA79622-0BF0-4876-8476-BDD619B2A203}" destId="{3F722483-88F1-49BD-B7DE-4315F758129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8DD76-B575-4B46-880B-F16D0C502121}">
      <dsp:nvSpPr>
        <dsp:cNvPr id="0" name=""/>
        <dsp:cNvSpPr/>
      </dsp:nvSpPr>
      <dsp:spPr>
        <a:xfrm>
          <a:off x="6979731" y="1670844"/>
          <a:ext cx="897648" cy="422856"/>
        </a:xfrm>
        <a:custGeom>
          <a:avLst/>
          <a:gdLst/>
          <a:ahLst/>
          <a:cxnLst/>
          <a:rect l="0" t="0" r="0" b="0"/>
          <a:pathLst>
            <a:path>
              <a:moveTo>
                <a:pt x="0" y="0"/>
              </a:moveTo>
              <a:lnTo>
                <a:pt x="0" y="183846"/>
              </a:lnTo>
              <a:lnTo>
                <a:pt x="897648" y="183846"/>
              </a:lnTo>
              <a:lnTo>
                <a:pt x="897648" y="422856"/>
              </a:lnTo>
            </a:path>
          </a:pathLst>
        </a:custGeom>
        <a:noFill/>
        <a:ln w="635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860CB1-D060-4166-B8D8-8A2D0E23E131}">
      <dsp:nvSpPr>
        <dsp:cNvPr id="0" name=""/>
        <dsp:cNvSpPr/>
      </dsp:nvSpPr>
      <dsp:spPr>
        <a:xfrm>
          <a:off x="5148562" y="1670844"/>
          <a:ext cx="1831168" cy="394906"/>
        </a:xfrm>
        <a:custGeom>
          <a:avLst/>
          <a:gdLst/>
          <a:ahLst/>
          <a:cxnLst/>
          <a:rect l="0" t="0" r="0" b="0"/>
          <a:pathLst>
            <a:path>
              <a:moveTo>
                <a:pt x="1831168" y="0"/>
              </a:moveTo>
              <a:lnTo>
                <a:pt x="1831168" y="155897"/>
              </a:lnTo>
              <a:lnTo>
                <a:pt x="0" y="155897"/>
              </a:lnTo>
              <a:lnTo>
                <a:pt x="0" y="394906"/>
              </a:lnTo>
            </a:path>
          </a:pathLst>
        </a:custGeom>
        <a:noFill/>
        <a:ln w="635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43DF23-7B5D-4E89-BF0C-EC6EBC20157E}">
      <dsp:nvSpPr>
        <dsp:cNvPr id="0" name=""/>
        <dsp:cNvSpPr/>
      </dsp:nvSpPr>
      <dsp:spPr>
        <a:xfrm>
          <a:off x="1384621" y="1639389"/>
          <a:ext cx="91440" cy="568321"/>
        </a:xfrm>
        <a:custGeom>
          <a:avLst/>
          <a:gdLst/>
          <a:ahLst/>
          <a:cxnLst/>
          <a:rect l="0" t="0" r="0" b="0"/>
          <a:pathLst>
            <a:path>
              <a:moveTo>
                <a:pt x="45720" y="0"/>
              </a:moveTo>
              <a:lnTo>
                <a:pt x="45720" y="329312"/>
              </a:lnTo>
              <a:lnTo>
                <a:pt x="51783" y="329312"/>
              </a:lnTo>
              <a:lnTo>
                <a:pt x="51783" y="568321"/>
              </a:lnTo>
            </a:path>
          </a:pathLst>
        </a:custGeom>
        <a:noFill/>
        <a:ln w="6350" cap="flat" cmpd="sng" algn="ctr">
          <a:solidFill>
            <a:schemeClr val="accent3">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5DB66F-F702-4BB3-9F02-057B5EAE6A70}">
      <dsp:nvSpPr>
        <dsp:cNvPr id="0" name=""/>
        <dsp:cNvSpPr/>
      </dsp:nvSpPr>
      <dsp:spPr>
        <a:xfrm>
          <a:off x="140333" y="1079"/>
          <a:ext cx="2580015" cy="1638309"/>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1A783A5F-35DA-4468-BE6C-8296F893B73D}">
      <dsp:nvSpPr>
        <dsp:cNvPr id="0" name=""/>
        <dsp:cNvSpPr/>
      </dsp:nvSpPr>
      <dsp:spPr>
        <a:xfrm>
          <a:off x="427002" y="273414"/>
          <a:ext cx="2580015" cy="163830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L’obésité se définit par l’index de masse corporelle :</a:t>
          </a:r>
          <a:endParaRPr lang="en-US" sz="2200" kern="1200"/>
        </a:p>
      </dsp:txBody>
      <dsp:txXfrm>
        <a:off x="474986" y="321398"/>
        <a:ext cx="2484047" cy="1542341"/>
      </dsp:txXfrm>
    </dsp:sp>
    <dsp:sp modelId="{2A9A9933-161F-474A-92DB-2910CACD81BE}">
      <dsp:nvSpPr>
        <dsp:cNvPr id="0" name=""/>
        <dsp:cNvSpPr/>
      </dsp:nvSpPr>
      <dsp:spPr>
        <a:xfrm>
          <a:off x="146396" y="2207711"/>
          <a:ext cx="2580015" cy="1638309"/>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6B285B18-D47A-445E-9E87-F9D4F9A07CA8}">
      <dsp:nvSpPr>
        <dsp:cNvPr id="0" name=""/>
        <dsp:cNvSpPr/>
      </dsp:nvSpPr>
      <dsp:spPr>
        <a:xfrm>
          <a:off x="433065" y="2480046"/>
          <a:ext cx="2580015" cy="163830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a:t>Poids / taille au carré</a:t>
          </a:r>
          <a:endParaRPr lang="en-US" sz="2200" kern="1200"/>
        </a:p>
      </dsp:txBody>
      <dsp:txXfrm>
        <a:off x="481049" y="2528030"/>
        <a:ext cx="2484047" cy="1542341"/>
      </dsp:txXfrm>
    </dsp:sp>
    <dsp:sp modelId="{F88A7947-3BFA-4F48-9478-883F17E2A85C}">
      <dsp:nvSpPr>
        <dsp:cNvPr id="0" name=""/>
        <dsp:cNvSpPr/>
      </dsp:nvSpPr>
      <dsp:spPr>
        <a:xfrm>
          <a:off x="5689723" y="32534"/>
          <a:ext cx="2580015" cy="1638309"/>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7CEDFEA2-816E-454E-8A0F-4D3D60410E98}">
      <dsp:nvSpPr>
        <dsp:cNvPr id="0" name=""/>
        <dsp:cNvSpPr/>
      </dsp:nvSpPr>
      <dsp:spPr>
        <a:xfrm>
          <a:off x="5976391" y="304869"/>
          <a:ext cx="2580015" cy="163830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Obésité</a:t>
          </a:r>
          <a:r>
            <a:rPr lang="en-US" sz="2200" kern="1200" dirty="0"/>
            <a:t> : </a:t>
          </a:r>
          <a:r>
            <a:rPr lang="en-US" sz="2200" kern="1200" dirty="0" err="1"/>
            <a:t>Imc</a:t>
          </a:r>
          <a:r>
            <a:rPr lang="en-US" sz="2200" kern="1200" dirty="0"/>
            <a:t>&gt;30</a:t>
          </a:r>
        </a:p>
      </dsp:txBody>
      <dsp:txXfrm>
        <a:off x="6024375" y="352853"/>
        <a:ext cx="2484047" cy="1542341"/>
      </dsp:txXfrm>
    </dsp:sp>
    <dsp:sp modelId="{4CFB34D6-FD13-4930-82EC-635F11091148}">
      <dsp:nvSpPr>
        <dsp:cNvPr id="0" name=""/>
        <dsp:cNvSpPr/>
      </dsp:nvSpPr>
      <dsp:spPr>
        <a:xfrm>
          <a:off x="3858554" y="2065751"/>
          <a:ext cx="2580015" cy="1638309"/>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6676E43C-E905-4933-843D-63012934B8B4}">
      <dsp:nvSpPr>
        <dsp:cNvPr id="0" name=""/>
        <dsp:cNvSpPr/>
      </dsp:nvSpPr>
      <dsp:spPr>
        <a:xfrm>
          <a:off x="4145223" y="2338086"/>
          <a:ext cx="2580015" cy="163830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Sévère</a:t>
          </a:r>
          <a:r>
            <a:rPr lang="en-US" sz="2200" kern="1200" dirty="0"/>
            <a:t> : </a:t>
          </a:r>
          <a:r>
            <a:rPr lang="en-US" sz="2200" kern="1200" dirty="0" err="1"/>
            <a:t>Imc</a:t>
          </a:r>
          <a:r>
            <a:rPr lang="en-US" sz="2200" kern="1200" dirty="0"/>
            <a:t>&gt;35&lt;40</a:t>
          </a:r>
        </a:p>
      </dsp:txBody>
      <dsp:txXfrm>
        <a:off x="4193207" y="2386070"/>
        <a:ext cx="2484047" cy="1542341"/>
      </dsp:txXfrm>
    </dsp:sp>
    <dsp:sp modelId="{618D93CE-26D9-4C62-B16C-F3838096D5E5}">
      <dsp:nvSpPr>
        <dsp:cNvPr id="0" name=""/>
        <dsp:cNvSpPr/>
      </dsp:nvSpPr>
      <dsp:spPr>
        <a:xfrm>
          <a:off x="6587372" y="2093701"/>
          <a:ext cx="2580015" cy="1638309"/>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513564D0-45C3-422B-A473-103E9379F8EA}">
      <dsp:nvSpPr>
        <dsp:cNvPr id="0" name=""/>
        <dsp:cNvSpPr/>
      </dsp:nvSpPr>
      <dsp:spPr>
        <a:xfrm>
          <a:off x="6874040" y="2366036"/>
          <a:ext cx="2580015" cy="163830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Morbide</a:t>
          </a:r>
          <a:r>
            <a:rPr lang="en-US" sz="2200" kern="1200" dirty="0"/>
            <a:t> : &gt; 40</a:t>
          </a:r>
        </a:p>
      </dsp:txBody>
      <dsp:txXfrm>
        <a:off x="6922024" y="2414020"/>
        <a:ext cx="2484047" cy="1542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8D672-EACD-4FFA-BB53-951FF489FF5C}">
      <dsp:nvSpPr>
        <dsp:cNvPr id="0" name=""/>
        <dsp:cNvSpPr/>
      </dsp:nvSpPr>
      <dsp:spPr>
        <a:xfrm>
          <a:off x="447913" y="1658"/>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Oui quand elle devient chronique et qu’elle est installée malgré de nombreuses tentatives infructueuses pour maintenir un poids « normal »,</a:t>
          </a:r>
          <a:endParaRPr lang="en-US" sz="1200" kern="1200"/>
        </a:p>
      </dsp:txBody>
      <dsp:txXfrm>
        <a:off x="447913" y="1658"/>
        <a:ext cx="2863304" cy="1717982"/>
      </dsp:txXfrm>
    </dsp:sp>
    <dsp:sp modelId="{FD220B43-6F68-4728-8B80-FB7E722DFC6C}">
      <dsp:nvSpPr>
        <dsp:cNvPr id="0" name=""/>
        <dsp:cNvSpPr/>
      </dsp:nvSpPr>
      <dsp:spPr>
        <a:xfrm>
          <a:off x="3597547" y="1658"/>
          <a:ext cx="2863304" cy="17179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Qu’elle s’associe à des facteurs de comorbidité tels que le diabète, l’HTA, l’arthrose(Gonarthrose), l’apnée du sommeil,</a:t>
          </a:r>
          <a:endParaRPr lang="en-US" sz="1200" kern="1200"/>
        </a:p>
      </dsp:txBody>
      <dsp:txXfrm>
        <a:off x="3597547" y="1658"/>
        <a:ext cx="2863304" cy="1717982"/>
      </dsp:txXfrm>
    </dsp:sp>
    <dsp:sp modelId="{0FD6D15F-C014-4D9C-8721-672A3397A63D}">
      <dsp:nvSpPr>
        <dsp:cNvPr id="0" name=""/>
        <dsp:cNvSpPr/>
      </dsp:nvSpPr>
      <dsp:spPr>
        <a:xfrm>
          <a:off x="6747182" y="1658"/>
          <a:ext cx="2863304" cy="171798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Obésité est elle irréversible : non, les pathologies induites par l’obésité peuvent être corrigées par la perte de poids significatives et parfois par une perte de poids modérée,</a:t>
          </a:r>
          <a:endParaRPr lang="en-US" sz="1200" kern="1200"/>
        </a:p>
      </dsp:txBody>
      <dsp:txXfrm>
        <a:off x="6747182" y="1658"/>
        <a:ext cx="2863304" cy="1717982"/>
      </dsp:txXfrm>
    </dsp:sp>
    <dsp:sp modelId="{F6028D8A-C521-432A-8159-798479B74133}">
      <dsp:nvSpPr>
        <dsp:cNvPr id="0" name=""/>
        <dsp:cNvSpPr/>
      </dsp:nvSpPr>
      <dsp:spPr>
        <a:xfrm>
          <a:off x="447913" y="2005971"/>
          <a:ext cx="2863304" cy="171798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L’obésité est probablement une maladie multifactorielle. On peut imaginer que les facteur héréditaires, ethniques, psycho-sociale et personnelles s’additionnent pour expliquer les prises de poids importantes qui amènent à l’obésité.</a:t>
          </a:r>
          <a:endParaRPr lang="en-US" sz="1200" kern="1200"/>
        </a:p>
      </dsp:txBody>
      <dsp:txXfrm>
        <a:off x="447913" y="2005971"/>
        <a:ext cx="2863304" cy="1717982"/>
      </dsp:txXfrm>
    </dsp:sp>
    <dsp:sp modelId="{7E5CAF92-1EBA-41D0-B188-4E50E3F3F446}">
      <dsp:nvSpPr>
        <dsp:cNvPr id="0" name=""/>
        <dsp:cNvSpPr/>
      </dsp:nvSpPr>
      <dsp:spPr>
        <a:xfrm>
          <a:off x="3597547" y="2005971"/>
          <a:ext cx="2863304" cy="171798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Le facteur héréditaire est néanmoins le plus difficiles à vérifier, évaluer. Une étude américaine a mis en évidence que le comportement alimentaire des migrants asiatiques ne semblaient pas être déterminé par leur origine. Ils adoptaient le mode de vie américain.</a:t>
          </a:r>
          <a:endParaRPr lang="en-US" sz="1200" kern="1200"/>
        </a:p>
      </dsp:txBody>
      <dsp:txXfrm>
        <a:off x="3597547" y="2005971"/>
        <a:ext cx="2863304" cy="1717982"/>
      </dsp:txXfrm>
    </dsp:sp>
    <dsp:sp modelId="{4E6BDBF0-3A75-4E9E-A500-4F17CB317D70}">
      <dsp:nvSpPr>
        <dsp:cNvPr id="0" name=""/>
        <dsp:cNvSpPr/>
      </dsp:nvSpPr>
      <dsp:spPr>
        <a:xfrm>
          <a:off x="6747182" y="2005971"/>
          <a:ext cx="2863304" cy="17179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Le métabolisme de base me parait être un facteur déterminant du poids de chacun de nous.</a:t>
          </a:r>
          <a:endParaRPr lang="en-US" sz="1200" kern="1200"/>
        </a:p>
      </dsp:txBody>
      <dsp:txXfrm>
        <a:off x="6747182" y="2005971"/>
        <a:ext cx="2863304" cy="17179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3EA33-FC8A-49FE-84B0-11CC4AC30ACF}">
      <dsp:nvSpPr>
        <dsp:cNvPr id="0" name=""/>
        <dsp:cNvSpPr/>
      </dsp:nvSpPr>
      <dsp:spPr>
        <a:xfrm>
          <a:off x="0" y="558682"/>
          <a:ext cx="3143249" cy="3047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defRPr b="1"/>
          </a:pPr>
          <a:r>
            <a:rPr lang="fr-FR" sz="1100" kern="1200" dirty="0"/>
            <a:t>Un bilan énergétique positif :</a:t>
          </a:r>
          <a:endParaRPr lang="en-US" sz="1100" kern="1200" dirty="0"/>
        </a:p>
        <a:p>
          <a:pPr marL="57150" lvl="1" indent="-57150" algn="l" defTabSz="400050">
            <a:lnSpc>
              <a:spcPct val="90000"/>
            </a:lnSpc>
            <a:spcBef>
              <a:spcPct val="0"/>
            </a:spcBef>
            <a:spcAft>
              <a:spcPct val="15000"/>
            </a:spcAft>
            <a:buChar char="•"/>
          </a:pPr>
          <a:r>
            <a:rPr lang="fr-FR" sz="900" kern="1200" dirty="0"/>
            <a:t>Facteurs contribuants à l’obésité,</a:t>
          </a:r>
          <a:endParaRPr lang="en-US" sz="900" kern="1200" dirty="0"/>
        </a:p>
        <a:p>
          <a:pPr marL="114300" lvl="2" indent="-57150" algn="l" defTabSz="400050">
            <a:lnSpc>
              <a:spcPct val="90000"/>
            </a:lnSpc>
            <a:spcBef>
              <a:spcPct val="0"/>
            </a:spcBef>
            <a:spcAft>
              <a:spcPct val="15000"/>
            </a:spcAft>
            <a:buChar char="•"/>
          </a:pPr>
          <a:r>
            <a:rPr lang="fr-FR" sz="900" kern="1200" dirty="0"/>
            <a:t>REGULATION HORMONALE ALTEREE,</a:t>
          </a:r>
          <a:endParaRPr lang="en-US" sz="900" kern="1200" dirty="0"/>
        </a:p>
        <a:p>
          <a:pPr marL="114300" lvl="2" indent="-57150" algn="l" defTabSz="400050">
            <a:lnSpc>
              <a:spcPct val="90000"/>
            </a:lnSpc>
            <a:spcBef>
              <a:spcPct val="0"/>
            </a:spcBef>
            <a:spcAft>
              <a:spcPct val="15000"/>
            </a:spcAft>
            <a:buChar char="•"/>
          </a:pPr>
          <a:r>
            <a:rPr lang="fr-FR" sz="900" kern="1200" dirty="0"/>
            <a:t>SUSCEPTIBILITE ACCRUE AUX STIMULI ACCRUE AUX STIMULI ENVIRONNEMENTAUX</a:t>
          </a:r>
          <a:endParaRPr lang="en-US" sz="900" kern="1200" dirty="0"/>
        </a:p>
        <a:p>
          <a:pPr marL="114300" lvl="2" indent="-57150" algn="l" defTabSz="400050">
            <a:lnSpc>
              <a:spcPct val="90000"/>
            </a:lnSpc>
            <a:spcBef>
              <a:spcPct val="0"/>
            </a:spcBef>
            <a:spcAft>
              <a:spcPct val="15000"/>
            </a:spcAft>
            <a:buChar char="•"/>
          </a:pPr>
          <a:r>
            <a:rPr lang="fr-FR" sz="900" kern="1200" dirty="0"/>
            <a:t>TROUBLES DU COMPORTEMENT ALIMENTAIRE </a:t>
          </a:r>
          <a:endParaRPr lang="en-US" sz="900" kern="1200" dirty="0"/>
        </a:p>
        <a:p>
          <a:pPr marL="114300" lvl="2" indent="-57150" algn="l" defTabSz="400050">
            <a:lnSpc>
              <a:spcPct val="90000"/>
            </a:lnSpc>
            <a:spcBef>
              <a:spcPct val="0"/>
            </a:spcBef>
            <a:spcAft>
              <a:spcPct val="15000"/>
            </a:spcAft>
            <a:buChar char="•"/>
          </a:pPr>
          <a:r>
            <a:rPr lang="fr-FR" sz="900" kern="1200" dirty="0"/>
            <a:t>ADDICTION A LA NOURRITURE</a:t>
          </a:r>
          <a:endParaRPr lang="en-US" sz="900" kern="1200" dirty="0"/>
        </a:p>
        <a:p>
          <a:pPr marL="114300" lvl="2" indent="-57150" algn="l" defTabSz="400050">
            <a:lnSpc>
              <a:spcPct val="90000"/>
            </a:lnSpc>
            <a:spcBef>
              <a:spcPct val="0"/>
            </a:spcBef>
            <a:spcAft>
              <a:spcPct val="15000"/>
            </a:spcAft>
            <a:buChar char="•"/>
          </a:pPr>
          <a:r>
            <a:rPr lang="fr-FR" sz="900" kern="1200" dirty="0"/>
            <a:t>RESISTANCE A L’ACTIVITE PHYSIQUE</a:t>
          </a:r>
          <a:endParaRPr lang="en-US" sz="900" kern="1200" dirty="0"/>
        </a:p>
      </dsp:txBody>
      <dsp:txXfrm>
        <a:off x="0" y="558682"/>
        <a:ext cx="3143249" cy="3047468"/>
      </dsp:txXfrm>
    </dsp:sp>
    <dsp:sp modelId="{D5FB0FD8-A865-468D-8D18-A8CAD3033045}">
      <dsp:nvSpPr>
        <dsp:cNvPr id="0" name=""/>
        <dsp:cNvSpPr/>
      </dsp:nvSpPr>
      <dsp:spPr>
        <a:xfrm>
          <a:off x="3457575" y="548168"/>
          <a:ext cx="3143249" cy="3068497"/>
        </a:xfrm>
        <a:prstGeom prst="rect">
          <a:avLst/>
        </a:prstGeom>
        <a:solidFill>
          <a:schemeClr val="accent2">
            <a:hueOff val="-441348"/>
            <a:satOff val="2109"/>
            <a:lumOff val="29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defRPr b="1"/>
          </a:pPr>
          <a:r>
            <a:rPr lang="fr-FR" sz="1100" kern="1200"/>
            <a:t>Les 3 CORRESPONSABLES DE L’OBESITE</a:t>
          </a:r>
          <a:endParaRPr lang="en-US" sz="1100" kern="1200"/>
        </a:p>
        <a:p>
          <a:pPr marL="57150" lvl="1" indent="-57150" algn="l" defTabSz="400050">
            <a:lnSpc>
              <a:spcPct val="90000"/>
            </a:lnSpc>
            <a:spcBef>
              <a:spcPct val="0"/>
            </a:spcBef>
            <a:spcAft>
              <a:spcPct val="15000"/>
            </a:spcAft>
            <a:buChar char="•"/>
          </a:pPr>
          <a:r>
            <a:rPr lang="fr-FR" sz="900" kern="1200"/>
            <a:t>RESISTANCE A L’ACTIVITE PHYSIQUES</a:t>
          </a:r>
          <a:endParaRPr lang="en-US" sz="900" kern="1200"/>
        </a:p>
        <a:p>
          <a:pPr marL="57150" lvl="1" indent="-57150" algn="l" defTabSz="400050">
            <a:lnSpc>
              <a:spcPct val="90000"/>
            </a:lnSpc>
            <a:spcBef>
              <a:spcPct val="0"/>
            </a:spcBef>
            <a:spcAft>
              <a:spcPct val="15000"/>
            </a:spcAft>
            <a:buChar char="•"/>
          </a:pPr>
          <a:r>
            <a:rPr lang="fr-FR" sz="900" kern="1200"/>
            <a:t>NOURRITURE EMOTIONNELLE</a:t>
          </a:r>
          <a:endParaRPr lang="en-US" sz="900" kern="1200"/>
        </a:p>
        <a:p>
          <a:pPr marL="57150" lvl="1" indent="-57150" algn="l" defTabSz="400050">
            <a:lnSpc>
              <a:spcPct val="90000"/>
            </a:lnSpc>
            <a:spcBef>
              <a:spcPct val="0"/>
            </a:spcBef>
            <a:spcAft>
              <a:spcPct val="15000"/>
            </a:spcAft>
            <a:buChar char="•"/>
          </a:pPr>
          <a:r>
            <a:rPr lang="fr-FR" sz="900" kern="1200"/>
            <a:t>DEFICIT COGNITIVO-COMPORTEMENTAL,</a:t>
          </a:r>
          <a:endParaRPr lang="en-US" sz="900" kern="1200"/>
        </a:p>
      </dsp:txBody>
      <dsp:txXfrm>
        <a:off x="3457575" y="548168"/>
        <a:ext cx="3143249" cy="3068497"/>
      </dsp:txXfrm>
    </dsp:sp>
    <dsp:sp modelId="{3F722483-88F1-49BD-B7DE-4315F7581298}">
      <dsp:nvSpPr>
        <dsp:cNvPr id="0" name=""/>
        <dsp:cNvSpPr/>
      </dsp:nvSpPr>
      <dsp:spPr>
        <a:xfrm>
          <a:off x="6915149" y="563934"/>
          <a:ext cx="3143249" cy="3036964"/>
        </a:xfrm>
        <a:prstGeom prst="rect">
          <a:avLst/>
        </a:prstGeom>
        <a:solidFill>
          <a:schemeClr val="accent2">
            <a:hueOff val="-882696"/>
            <a:satOff val="4218"/>
            <a:lumOff val="588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defRPr b="1"/>
          </a:pPr>
          <a:r>
            <a:rPr lang="fr-FR" sz="1100" kern="1200" dirty="0"/>
            <a:t>Les quatre axes thérapeutiques de l’obésité</a:t>
          </a:r>
        </a:p>
        <a:p>
          <a:pPr marL="0" lvl="0" indent="0" algn="l" defTabSz="488950">
            <a:lnSpc>
              <a:spcPct val="90000"/>
            </a:lnSpc>
            <a:spcBef>
              <a:spcPct val="0"/>
            </a:spcBef>
            <a:spcAft>
              <a:spcPct val="35000"/>
            </a:spcAft>
            <a:buNone/>
            <a:defRPr b="1"/>
          </a:pPr>
          <a:r>
            <a:rPr lang="fr-FR" sz="1100" b="0" kern="1200" dirty="0"/>
            <a:t>Aspect medical ou « la gestion de la balance</a:t>
          </a:r>
        </a:p>
        <a:p>
          <a:pPr marL="0" lvl="0" indent="0" algn="l" defTabSz="488950">
            <a:lnSpc>
              <a:spcPct val="90000"/>
            </a:lnSpc>
            <a:spcBef>
              <a:spcPct val="0"/>
            </a:spcBef>
            <a:spcAft>
              <a:spcPct val="35000"/>
            </a:spcAft>
            <a:buNone/>
            <a:defRPr b="1"/>
          </a:pPr>
          <a:r>
            <a:rPr lang="fr-FR" sz="1100" b="0" kern="1200" dirty="0"/>
            <a:t>L’aspect diététique ou « quelle est la meilleure façon de manger pour maigrir durablement</a:t>
          </a:r>
        </a:p>
        <a:p>
          <a:pPr marL="0" lvl="0" indent="0" algn="l" defTabSz="488950">
            <a:lnSpc>
              <a:spcPct val="90000"/>
            </a:lnSpc>
            <a:spcBef>
              <a:spcPct val="0"/>
            </a:spcBef>
            <a:spcAft>
              <a:spcPct val="35000"/>
            </a:spcAft>
            <a:buNone/>
            <a:defRPr b="1"/>
          </a:pPr>
          <a:r>
            <a:rPr lang="fr-FR" sz="1100" b="0" kern="1200" dirty="0"/>
            <a:t>L’aspect psychologique ou « comment je comprends mon fonctionnement</a:t>
          </a:r>
        </a:p>
        <a:p>
          <a:pPr marL="0" lvl="0" indent="0" algn="l" defTabSz="488950">
            <a:lnSpc>
              <a:spcPct val="90000"/>
            </a:lnSpc>
            <a:spcBef>
              <a:spcPct val="0"/>
            </a:spcBef>
            <a:spcAft>
              <a:spcPct val="35000"/>
            </a:spcAft>
            <a:buNone/>
            <a:defRPr b="1"/>
          </a:pPr>
          <a:r>
            <a:rPr lang="fr-FR" sz="1100" b="0" kern="1200" dirty="0"/>
            <a:t>L’activité physique ou « pourquoi bouger</a:t>
          </a:r>
        </a:p>
        <a:p>
          <a:pPr marL="0" lvl="0" indent="0" algn="l" defTabSz="488950">
            <a:lnSpc>
              <a:spcPct val="90000"/>
            </a:lnSpc>
            <a:spcBef>
              <a:spcPct val="0"/>
            </a:spcBef>
            <a:spcAft>
              <a:spcPct val="35000"/>
            </a:spcAft>
            <a:buNone/>
            <a:defRPr b="1"/>
          </a:pPr>
          <a:endParaRPr lang="fr-FR" sz="1100" b="0" kern="1200" dirty="0"/>
        </a:p>
        <a:p>
          <a:pPr marL="0" lvl="0" indent="0" algn="l" defTabSz="488950">
            <a:lnSpc>
              <a:spcPct val="90000"/>
            </a:lnSpc>
            <a:spcBef>
              <a:spcPct val="0"/>
            </a:spcBef>
            <a:spcAft>
              <a:spcPct val="35000"/>
            </a:spcAft>
            <a:buNone/>
            <a:defRPr b="1"/>
          </a:pPr>
          <a:endParaRPr lang="fr-FR" sz="1100" b="0" kern="1200" dirty="0"/>
        </a:p>
        <a:p>
          <a:pPr marL="0" lvl="0" indent="0" algn="l" defTabSz="488950">
            <a:lnSpc>
              <a:spcPct val="90000"/>
            </a:lnSpc>
            <a:spcBef>
              <a:spcPct val="0"/>
            </a:spcBef>
            <a:spcAft>
              <a:spcPct val="35000"/>
            </a:spcAft>
            <a:buNone/>
            <a:defRPr b="1"/>
          </a:pPr>
          <a:endParaRPr lang="fr-FR" sz="1100" kern="1200" dirty="0"/>
        </a:p>
        <a:p>
          <a:pPr marL="0" lvl="0" indent="0" algn="l" defTabSz="488950">
            <a:lnSpc>
              <a:spcPct val="90000"/>
            </a:lnSpc>
            <a:spcBef>
              <a:spcPct val="0"/>
            </a:spcBef>
            <a:spcAft>
              <a:spcPct val="35000"/>
            </a:spcAft>
            <a:buNone/>
            <a:defRPr b="1"/>
          </a:pPr>
          <a:endParaRPr lang="fr-FR" sz="1100" kern="1200" dirty="0"/>
        </a:p>
        <a:p>
          <a:pPr marL="0" lvl="0" indent="0" algn="ctr" defTabSz="488950">
            <a:lnSpc>
              <a:spcPct val="90000"/>
            </a:lnSpc>
            <a:spcBef>
              <a:spcPct val="0"/>
            </a:spcBef>
            <a:spcAft>
              <a:spcPct val="35000"/>
            </a:spcAft>
            <a:buNone/>
            <a:defRPr b="1"/>
          </a:pPr>
          <a:endParaRPr lang="fr-FR" sz="1100" kern="1200" dirty="0"/>
        </a:p>
        <a:p>
          <a:pPr marL="0" lvl="0" indent="0" algn="ctr" defTabSz="488950">
            <a:lnSpc>
              <a:spcPct val="90000"/>
            </a:lnSpc>
            <a:spcBef>
              <a:spcPct val="0"/>
            </a:spcBef>
            <a:spcAft>
              <a:spcPct val="35000"/>
            </a:spcAft>
            <a:buNone/>
            <a:defRPr b="1"/>
          </a:pPr>
          <a:endParaRPr lang="en-US" sz="1100" kern="1200" dirty="0"/>
        </a:p>
      </dsp:txBody>
      <dsp:txXfrm>
        <a:off x="6915149" y="563934"/>
        <a:ext cx="3143249" cy="30369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6/10/20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5837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D11A6AA8-A04B-4104-9AE2-BD48D340E27F}" type="datetimeFigureOut">
              <a:rPr lang="en-US" smtClean="0"/>
              <a:t>6/10/20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130396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4E0BF79-FAC6-4A96-8DE1-F7B82E2E1652}" type="datetimeFigureOut">
              <a:rPr lang="en-US" smtClean="0"/>
              <a:t>6/10/20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38095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1pPr>
              <a:defRPr sz="1800"/>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2FF5DD9-2C52-442D-92E2-8072C0C3D7CD}" type="datetimeFigureOut">
              <a:rPr lang="en-US" smtClean="0"/>
              <a:t>6/10/20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1196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6/10/20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273270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DBD3D6FB-79CC-4683-A046-BBE785BA1BED}" type="datetimeFigureOut">
              <a:rPr lang="en-US" smtClean="0"/>
              <a:t>6/10/20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75359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512B3E8-48F1-4B23-8498-D8A04A81EC9C}" type="datetimeFigureOut">
              <a:rPr lang="en-US" smtClean="0"/>
              <a:t>6/10/20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238711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10B90D90-AA62-404D-A741-635B4370F9CB}" type="datetimeFigureOut">
              <a:rPr lang="en-US" smtClean="0"/>
              <a:t>6/10/20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348074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A57002E4-6836-46D1-9DBB-3C27C0DD3A89}" type="datetimeFigureOut">
              <a:rPr lang="en-US" smtClean="0"/>
              <a:t>6/10/20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217144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tx2"/>
                </a:solidFill>
              </a:defRPr>
            </a:lvl1pPr>
          </a:lstStyle>
          <a:p>
            <a:fld id="{1CF131DD-A141-4471-BCF9-C6073EDD7E20}" type="datetimeFigureOut">
              <a:rPr lang="en-US" smtClean="0"/>
              <a:t>6/10/20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smtClean="0"/>
              <a:pPr/>
              <a:t>‹N°›</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210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6/10/20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47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CBC48EC7-AF6A-48D3-8284-14BACBEBDD84}" type="datetimeFigureOut">
              <a:rPr lang="en-US" smtClean="0"/>
              <a:t>6/10/20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67069155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personne, intérieur, mur&#10;&#10;Description générée avec un niveau de confiance élevé">
            <a:extLst>
              <a:ext uri="{FF2B5EF4-FFF2-40B4-BE49-F238E27FC236}">
                <a16:creationId xmlns:a16="http://schemas.microsoft.com/office/drawing/2014/main" id="{31D36E24-5FAE-422B-8A51-D191F7B49492}"/>
              </a:ext>
            </a:extLst>
          </p:cNvPr>
          <p:cNvPicPr>
            <a:picLocks noChangeAspect="1"/>
          </p:cNvPicPr>
          <p:nvPr/>
        </p:nvPicPr>
        <p:blipFill rotWithShape="1">
          <a:blip r:embed="rId2">
            <a:alphaModFix amt="45000"/>
          </a:blip>
          <a:srcRect t="17531" b="40281"/>
          <a:stretch/>
        </p:blipFill>
        <p:spPr>
          <a:xfrm>
            <a:off x="-58973" y="10"/>
            <a:ext cx="12191980" cy="6857990"/>
          </a:xfrm>
          <a:prstGeom prst="rect">
            <a:avLst/>
          </a:prstGeom>
        </p:spPr>
      </p:pic>
      <p:sp>
        <p:nvSpPr>
          <p:cNvPr id="2" name="Titre 1">
            <a:extLst>
              <a:ext uri="{FF2B5EF4-FFF2-40B4-BE49-F238E27FC236}">
                <a16:creationId xmlns:a16="http://schemas.microsoft.com/office/drawing/2014/main" id="{45965D4C-B778-46D6-8AFD-E0508DCAA29F}"/>
              </a:ext>
            </a:extLst>
          </p:cNvPr>
          <p:cNvSpPr>
            <a:spLocks noGrp="1"/>
          </p:cNvSpPr>
          <p:nvPr>
            <p:ph type="ctrTitle"/>
          </p:nvPr>
        </p:nvSpPr>
        <p:spPr>
          <a:xfrm>
            <a:off x="1561708" y="2091263"/>
            <a:ext cx="9068586" cy="2461504"/>
          </a:xfrm>
        </p:spPr>
        <p:txBody>
          <a:bodyPr>
            <a:normAutofit/>
          </a:bodyPr>
          <a:lstStyle/>
          <a:p>
            <a:r>
              <a:rPr lang="fr-FR" sz="6700" dirty="0"/>
              <a:t>Quelques </a:t>
            </a:r>
            <a:r>
              <a:rPr lang="fr-FR" sz="6700" dirty="0" err="1"/>
              <a:t>elements</a:t>
            </a:r>
            <a:r>
              <a:rPr lang="fr-FR" sz="6700" dirty="0"/>
              <a:t> de nutrition</a:t>
            </a:r>
          </a:p>
        </p:txBody>
      </p:sp>
      <p:sp>
        <p:nvSpPr>
          <p:cNvPr id="3" name="Sous-titre 2">
            <a:extLst>
              <a:ext uri="{FF2B5EF4-FFF2-40B4-BE49-F238E27FC236}">
                <a16:creationId xmlns:a16="http://schemas.microsoft.com/office/drawing/2014/main" id="{9469FBD6-15A1-48C2-AD7B-7EA1D6F494D2}"/>
              </a:ext>
            </a:extLst>
          </p:cNvPr>
          <p:cNvSpPr>
            <a:spLocks noGrp="1"/>
          </p:cNvSpPr>
          <p:nvPr>
            <p:ph type="subTitle" idx="1"/>
          </p:nvPr>
        </p:nvSpPr>
        <p:spPr>
          <a:xfrm>
            <a:off x="1561708" y="4623127"/>
            <a:ext cx="9070848" cy="457201"/>
          </a:xfrm>
        </p:spPr>
        <p:txBody>
          <a:bodyPr>
            <a:normAutofit/>
          </a:bodyPr>
          <a:lstStyle/>
          <a:p>
            <a:endParaRPr lang="fr-FR" dirty="0"/>
          </a:p>
        </p:txBody>
      </p:sp>
    </p:spTree>
    <p:extLst>
      <p:ext uri="{BB962C8B-B14F-4D97-AF65-F5344CB8AC3E}">
        <p14:creationId xmlns:p14="http://schemas.microsoft.com/office/powerpoint/2010/main" val="41184578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Besoins Energétiques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63919505"/>
              </p:ext>
            </p:extLst>
          </p:nvPr>
        </p:nvGraphicFramePr>
        <p:xfrm>
          <a:off x="1106488" y="2014194"/>
          <a:ext cx="10018712" cy="2225040"/>
        </p:xfrm>
        <a:graphic>
          <a:graphicData uri="http://schemas.openxmlformats.org/drawingml/2006/table">
            <a:tbl>
              <a:tblPr firstRow="1" bandRow="1">
                <a:tableStyleId>{5C22544A-7EE6-4342-B048-85BDC9FD1C3A}</a:tableStyleId>
              </a:tblPr>
              <a:tblGrid>
                <a:gridCol w="2504678">
                  <a:extLst>
                    <a:ext uri="{9D8B030D-6E8A-4147-A177-3AD203B41FA5}">
                      <a16:colId xmlns:a16="http://schemas.microsoft.com/office/drawing/2014/main" val="20000"/>
                    </a:ext>
                  </a:extLst>
                </a:gridCol>
                <a:gridCol w="2504678">
                  <a:extLst>
                    <a:ext uri="{9D8B030D-6E8A-4147-A177-3AD203B41FA5}">
                      <a16:colId xmlns:a16="http://schemas.microsoft.com/office/drawing/2014/main" val="20001"/>
                    </a:ext>
                  </a:extLst>
                </a:gridCol>
                <a:gridCol w="2504678">
                  <a:extLst>
                    <a:ext uri="{9D8B030D-6E8A-4147-A177-3AD203B41FA5}">
                      <a16:colId xmlns:a16="http://schemas.microsoft.com/office/drawing/2014/main" val="20002"/>
                    </a:ext>
                  </a:extLst>
                </a:gridCol>
                <a:gridCol w="2504678">
                  <a:extLst>
                    <a:ext uri="{9D8B030D-6E8A-4147-A177-3AD203B41FA5}">
                      <a16:colId xmlns:a16="http://schemas.microsoft.com/office/drawing/2014/main" val="20003"/>
                    </a:ext>
                  </a:extLst>
                </a:gridCol>
              </a:tblGrid>
              <a:tr h="370840">
                <a:tc gridSpan="4">
                  <a:txBody>
                    <a:bodyPr/>
                    <a:lstStyle/>
                    <a:p>
                      <a:r>
                        <a:rPr lang="fr-FR" dirty="0"/>
                        <a:t>Besoins</a:t>
                      </a:r>
                      <a:r>
                        <a:rPr lang="fr-FR" baseline="0" dirty="0"/>
                        <a:t> énergétiques</a:t>
                      </a:r>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endParaRPr lang="fr-FR" dirty="0"/>
                    </a:p>
                  </a:txBody>
                  <a:tcPr/>
                </a:tc>
                <a:tc>
                  <a:txBody>
                    <a:bodyPr/>
                    <a:lstStyle/>
                    <a:p>
                      <a:r>
                        <a:rPr lang="fr-FR" dirty="0"/>
                        <a:t>Âge</a:t>
                      </a:r>
                    </a:p>
                  </a:txBody>
                  <a:tcPr/>
                </a:tc>
                <a:tc>
                  <a:txBody>
                    <a:bodyPr/>
                    <a:lstStyle/>
                    <a:p>
                      <a:r>
                        <a:rPr lang="fr-FR" dirty="0"/>
                        <a:t>Poids</a:t>
                      </a:r>
                    </a:p>
                  </a:txBody>
                  <a:tcPr/>
                </a:tc>
                <a:tc>
                  <a:txBody>
                    <a:bodyPr/>
                    <a:lstStyle/>
                    <a:p>
                      <a:r>
                        <a:rPr lang="fr-FR" dirty="0"/>
                        <a:t>Energie </a:t>
                      </a:r>
                    </a:p>
                  </a:txBody>
                  <a:tcPr/>
                </a:tc>
                <a:extLst>
                  <a:ext uri="{0D108BD9-81ED-4DB2-BD59-A6C34878D82A}">
                    <a16:rowId xmlns:a16="http://schemas.microsoft.com/office/drawing/2014/main" val="10001"/>
                  </a:ext>
                </a:extLst>
              </a:tr>
              <a:tr h="370840">
                <a:tc rowSpan="2">
                  <a:txBody>
                    <a:bodyPr/>
                    <a:lstStyle/>
                    <a:p>
                      <a:r>
                        <a:rPr lang="fr-FR" dirty="0"/>
                        <a:t>Homme</a:t>
                      </a:r>
                    </a:p>
                  </a:txBody>
                  <a:tcPr/>
                </a:tc>
                <a:tc>
                  <a:txBody>
                    <a:bodyPr/>
                    <a:lstStyle/>
                    <a:p>
                      <a:r>
                        <a:rPr lang="fr-FR" dirty="0"/>
                        <a:t>20-40 ans</a:t>
                      </a:r>
                    </a:p>
                  </a:txBody>
                  <a:tcPr/>
                </a:tc>
                <a:tc>
                  <a:txBody>
                    <a:bodyPr/>
                    <a:lstStyle/>
                    <a:p>
                      <a:r>
                        <a:rPr lang="fr-FR" dirty="0"/>
                        <a:t>70</a:t>
                      </a:r>
                      <a:r>
                        <a:rPr lang="fr-FR" baseline="0" dirty="0"/>
                        <a:t> kg</a:t>
                      </a:r>
                      <a:endParaRPr lang="fr-FR" dirty="0"/>
                    </a:p>
                  </a:txBody>
                  <a:tcPr/>
                </a:tc>
                <a:tc>
                  <a:txBody>
                    <a:bodyPr/>
                    <a:lstStyle/>
                    <a:p>
                      <a:r>
                        <a:rPr lang="fr-FR" dirty="0"/>
                        <a:t>2400 kcal</a:t>
                      </a:r>
                    </a:p>
                  </a:txBody>
                  <a:tcPr/>
                </a:tc>
                <a:extLst>
                  <a:ext uri="{0D108BD9-81ED-4DB2-BD59-A6C34878D82A}">
                    <a16:rowId xmlns:a16="http://schemas.microsoft.com/office/drawing/2014/main" val="10002"/>
                  </a:ext>
                </a:extLst>
              </a:tr>
              <a:tr h="370840">
                <a:tc vMerge="1">
                  <a:txBody>
                    <a:bodyPr/>
                    <a:lstStyle/>
                    <a:p>
                      <a:endParaRPr lang="fr-FR" dirty="0"/>
                    </a:p>
                  </a:txBody>
                  <a:tcPr/>
                </a:tc>
                <a:tc>
                  <a:txBody>
                    <a:bodyPr/>
                    <a:lstStyle/>
                    <a:p>
                      <a:r>
                        <a:rPr lang="fr-FR" dirty="0"/>
                        <a:t>41-60 ans</a:t>
                      </a:r>
                    </a:p>
                  </a:txBody>
                  <a:tcPr/>
                </a:tc>
                <a:tc>
                  <a:txBody>
                    <a:bodyPr/>
                    <a:lstStyle/>
                    <a:p>
                      <a:r>
                        <a:rPr lang="fr-FR" dirty="0"/>
                        <a:t>70 kg</a:t>
                      </a:r>
                    </a:p>
                  </a:txBody>
                  <a:tcPr/>
                </a:tc>
                <a:tc>
                  <a:txBody>
                    <a:bodyPr/>
                    <a:lstStyle/>
                    <a:p>
                      <a:r>
                        <a:rPr lang="fr-FR" dirty="0"/>
                        <a:t>2200 kcal</a:t>
                      </a:r>
                    </a:p>
                  </a:txBody>
                  <a:tcPr/>
                </a:tc>
                <a:extLst>
                  <a:ext uri="{0D108BD9-81ED-4DB2-BD59-A6C34878D82A}">
                    <a16:rowId xmlns:a16="http://schemas.microsoft.com/office/drawing/2014/main" val="10003"/>
                  </a:ext>
                </a:extLst>
              </a:tr>
              <a:tr h="370840">
                <a:tc rowSpan="2">
                  <a:txBody>
                    <a:bodyPr/>
                    <a:lstStyle/>
                    <a:p>
                      <a:r>
                        <a:rPr lang="fr-FR" dirty="0"/>
                        <a:t>Femme</a:t>
                      </a:r>
                    </a:p>
                  </a:txBody>
                  <a:tcPr/>
                </a:tc>
                <a:tc>
                  <a:txBody>
                    <a:bodyPr/>
                    <a:lstStyle/>
                    <a:p>
                      <a:r>
                        <a:rPr lang="fr-FR" dirty="0"/>
                        <a:t>20-40</a:t>
                      </a:r>
                      <a:r>
                        <a:rPr lang="fr-FR" baseline="0" dirty="0"/>
                        <a:t> ans</a:t>
                      </a:r>
                      <a:endParaRPr lang="fr-FR" dirty="0"/>
                    </a:p>
                  </a:txBody>
                  <a:tcPr/>
                </a:tc>
                <a:tc>
                  <a:txBody>
                    <a:bodyPr/>
                    <a:lstStyle/>
                    <a:p>
                      <a:r>
                        <a:rPr lang="fr-FR" dirty="0"/>
                        <a:t>60 kg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2000 kcal</a:t>
                      </a:r>
                    </a:p>
                  </a:txBody>
                  <a:tcPr/>
                </a:tc>
                <a:extLst>
                  <a:ext uri="{0D108BD9-81ED-4DB2-BD59-A6C34878D82A}">
                    <a16:rowId xmlns:a16="http://schemas.microsoft.com/office/drawing/2014/main" val="10004"/>
                  </a:ext>
                </a:extLst>
              </a:tr>
              <a:tr h="370840">
                <a:tc vMerge="1">
                  <a:txBody>
                    <a:bodyPr/>
                    <a:lstStyle/>
                    <a:p>
                      <a:endParaRPr lang="fr-FR" dirty="0"/>
                    </a:p>
                  </a:txBody>
                  <a:tcPr/>
                </a:tc>
                <a:tc>
                  <a:txBody>
                    <a:bodyPr/>
                    <a:lstStyle/>
                    <a:p>
                      <a:r>
                        <a:rPr lang="fr-FR" dirty="0"/>
                        <a:t>41-60 ans</a:t>
                      </a:r>
                    </a:p>
                  </a:txBody>
                  <a:tcPr/>
                </a:tc>
                <a:tc>
                  <a:txBody>
                    <a:bodyPr/>
                    <a:lstStyle/>
                    <a:p>
                      <a:r>
                        <a:rPr lang="fr-FR" dirty="0"/>
                        <a:t>60 kg</a:t>
                      </a:r>
                    </a:p>
                  </a:txBody>
                  <a:tcPr/>
                </a:tc>
                <a:tc>
                  <a:txBody>
                    <a:bodyPr/>
                    <a:lstStyle/>
                    <a:p>
                      <a:r>
                        <a:rPr lang="fr-FR" dirty="0"/>
                        <a:t>1800 kcal</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106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881C11C-30A0-4B9A-98B9-35DFE5964F25}"/>
              </a:ext>
            </a:extLst>
          </p:cNvPr>
          <p:cNvSpPr>
            <a:spLocks noGrp="1"/>
          </p:cNvSpPr>
          <p:nvPr>
            <p:ph type="title"/>
          </p:nvPr>
        </p:nvSpPr>
        <p:spPr/>
        <p:txBody>
          <a:bodyPr/>
          <a:lstStyle/>
          <a:p>
            <a:r>
              <a:rPr lang="fr-FR" dirty="0"/>
              <a:t>Métabolisme de base</a:t>
            </a:r>
          </a:p>
        </p:txBody>
      </p:sp>
      <p:sp>
        <p:nvSpPr>
          <p:cNvPr id="5" name="Espace réservé du contenu 4">
            <a:extLst>
              <a:ext uri="{FF2B5EF4-FFF2-40B4-BE49-F238E27FC236}">
                <a16:creationId xmlns:a16="http://schemas.microsoft.com/office/drawing/2014/main" id="{0744966F-5862-4BA6-93B8-530FF9770C38}"/>
              </a:ext>
            </a:extLst>
          </p:cNvPr>
          <p:cNvSpPr>
            <a:spLocks noGrp="1"/>
          </p:cNvSpPr>
          <p:nvPr>
            <p:ph idx="1"/>
          </p:nvPr>
        </p:nvSpPr>
        <p:spPr/>
        <p:txBody>
          <a:bodyPr/>
          <a:lstStyle/>
          <a:p>
            <a:r>
              <a:rPr lang="fr-FR" dirty="0"/>
              <a:t>Dépenses énergétiques totale : MB + dépenses énergétiques de base : marcher, boire, manger, dormir,  </a:t>
            </a:r>
          </a:p>
          <a:p>
            <a:pPr lvl="1"/>
            <a:r>
              <a:rPr lang="fr-FR" u="sng" dirty="0"/>
              <a:t>MB : métabolisme de base : Dépenses énergétiques au repos, dépend de l’âge, du sexe, de la taille et du poids. </a:t>
            </a:r>
          </a:p>
          <a:p>
            <a:pPr lvl="1"/>
            <a:r>
              <a:rPr lang="fr-FR" u="sng" dirty="0"/>
              <a:t>Dépenses énergétiques de base s’élèvent en moyenne à 300 cal par jour,</a:t>
            </a:r>
          </a:p>
          <a:p>
            <a:r>
              <a:rPr lang="fr-FR" dirty="0"/>
              <a:t>Pour maigrir, il faut que les apports énergétiques soient &lt; ou = au MB</a:t>
            </a:r>
          </a:p>
          <a:p>
            <a:r>
              <a:rPr lang="fr-FR" dirty="0"/>
              <a:t>Pour éviter de prendre du poids ne pas consommer plus de : MB + dépenses de base</a:t>
            </a:r>
          </a:p>
          <a:p>
            <a:r>
              <a:rPr lang="fr-FR" dirty="0"/>
              <a:t>En conclusion, plus on s’approche du poids idéal, plus il faut demeurer vigilant (e),</a:t>
            </a:r>
          </a:p>
          <a:p>
            <a:endParaRPr lang="fr-FR"/>
          </a:p>
        </p:txBody>
      </p:sp>
    </p:spTree>
    <p:extLst>
      <p:ext uri="{BB962C8B-B14F-4D97-AF65-F5344CB8AC3E}">
        <p14:creationId xmlns:p14="http://schemas.microsoft.com/office/powerpoint/2010/main" val="160504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D5D3D-2FDB-4C2E-94C5-66E4037E1652}"/>
              </a:ext>
            </a:extLst>
          </p:cNvPr>
          <p:cNvSpPr>
            <a:spLocks noGrp="1"/>
          </p:cNvSpPr>
          <p:nvPr>
            <p:ph type="title"/>
          </p:nvPr>
        </p:nvSpPr>
        <p:spPr/>
        <p:txBody>
          <a:bodyPr>
            <a:normAutofit fontScale="90000"/>
          </a:bodyPr>
          <a:lstStyle/>
          <a:p>
            <a:r>
              <a:rPr lang="fr-FR" dirty="0"/>
              <a:t>Activités physiques, sports et dépenses </a:t>
            </a:r>
            <a:r>
              <a:rPr lang="fr-FR" dirty="0" err="1"/>
              <a:t>énergetiques</a:t>
            </a:r>
            <a:r>
              <a:rPr lang="fr-FR" dirty="0"/>
              <a:t>.</a:t>
            </a:r>
          </a:p>
        </p:txBody>
      </p:sp>
      <p:sp>
        <p:nvSpPr>
          <p:cNvPr id="3" name="Espace réservé du contenu 2">
            <a:extLst>
              <a:ext uri="{FF2B5EF4-FFF2-40B4-BE49-F238E27FC236}">
                <a16:creationId xmlns:a16="http://schemas.microsoft.com/office/drawing/2014/main" id="{9D77FC3E-E90F-4C28-8C38-0AAA6A0BCCF6}"/>
              </a:ext>
            </a:extLst>
          </p:cNvPr>
          <p:cNvSpPr>
            <a:spLocks noGrp="1"/>
          </p:cNvSpPr>
          <p:nvPr>
            <p:ph idx="1"/>
          </p:nvPr>
        </p:nvSpPr>
        <p:spPr/>
        <p:txBody>
          <a:bodyPr>
            <a:normAutofit lnSpcReduction="10000"/>
          </a:bodyPr>
          <a:lstStyle/>
          <a:p>
            <a:r>
              <a:rPr lang="fr-FR" dirty="0"/>
              <a:t>Les dernières études ont démontré que les dépenses énergétiques occasionnées par une activité physique dépendaient à la fois du type d’effort et de l’intensité de l’effort.</a:t>
            </a:r>
          </a:p>
          <a:p>
            <a:pPr lvl="1"/>
            <a:r>
              <a:rPr lang="fr-FR" dirty="0"/>
              <a:t>Un dix kilomètres en 1h30 ne produit pas le même effet que un dix kilomètres en 50 minutes.</a:t>
            </a:r>
          </a:p>
          <a:p>
            <a:r>
              <a:rPr lang="fr-FR" dirty="0"/>
              <a:t>Un activité physique doit être régulière : </a:t>
            </a:r>
          </a:p>
          <a:p>
            <a:pPr lvl="1"/>
            <a:r>
              <a:rPr lang="fr-FR" dirty="0"/>
              <a:t>Au  minimum trois fois par semaine et 1 heure par séance. </a:t>
            </a:r>
          </a:p>
          <a:p>
            <a:pPr lvl="1"/>
            <a:r>
              <a:rPr lang="fr-FR" dirty="0"/>
              <a:t>52 semaines sur 52 semaines,</a:t>
            </a:r>
          </a:p>
          <a:p>
            <a:r>
              <a:rPr lang="fr-FR" dirty="0"/>
              <a:t>L’activité physique reste une aide et doit s’accompagner d’une alimentation équilibrée et variée</a:t>
            </a:r>
          </a:p>
          <a:p>
            <a:r>
              <a:rPr lang="fr-FR" dirty="0"/>
              <a:t>Une activité physique doit être accompagnée d’une alimentation normo calorique, ne pensez que d’une demi-heure de sport ou activité physique vous interdit de gérer vos apports,</a:t>
            </a:r>
          </a:p>
          <a:p>
            <a:r>
              <a:rPr lang="fr-FR" dirty="0"/>
              <a:t>L’ACTIVITE PHYSIQUE EST UN COMPLEMENT ET NON UNE FIN EN SOI, ELLE DOIT S’ACCOMPAGNER D’UNE ALIMENTATION EQUILIBREE ET DIVERSIFIEE.</a:t>
            </a:r>
          </a:p>
          <a:p>
            <a:endParaRPr lang="fr-FR" dirty="0"/>
          </a:p>
          <a:p>
            <a:endParaRPr lang="fr-FR" dirty="0"/>
          </a:p>
        </p:txBody>
      </p:sp>
    </p:spTree>
    <p:extLst>
      <p:ext uri="{BB962C8B-B14F-4D97-AF65-F5344CB8AC3E}">
        <p14:creationId xmlns:p14="http://schemas.microsoft.com/office/powerpoint/2010/main" val="385872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32445861"/>
              </p:ext>
            </p:extLst>
          </p:nvPr>
        </p:nvGraphicFramePr>
        <p:xfrm>
          <a:off x="1222868" y="857720"/>
          <a:ext cx="8915400" cy="4819470"/>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20000"/>
                    </a:ext>
                  </a:extLst>
                </a:gridCol>
                <a:gridCol w="2206514">
                  <a:extLst>
                    <a:ext uri="{9D8B030D-6E8A-4147-A177-3AD203B41FA5}">
                      <a16:colId xmlns:a16="http://schemas.microsoft.com/office/drawing/2014/main" val="20001"/>
                    </a:ext>
                  </a:extLst>
                </a:gridCol>
                <a:gridCol w="2251186">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953601">
                <a:tc>
                  <a:txBody>
                    <a:bodyPr/>
                    <a:lstStyle/>
                    <a:p>
                      <a:r>
                        <a:rPr lang="fr-FR" dirty="0"/>
                        <a:t>Activités</a:t>
                      </a:r>
                    </a:p>
                  </a:txBody>
                  <a:tcPr>
                    <a:solidFill>
                      <a:schemeClr val="accent2"/>
                    </a:solidFill>
                  </a:tcPr>
                </a:tc>
                <a:tc>
                  <a:txBody>
                    <a:bodyPr/>
                    <a:lstStyle/>
                    <a:p>
                      <a:r>
                        <a:rPr lang="fr-FR" dirty="0"/>
                        <a:t>Dépenses</a:t>
                      </a:r>
                      <a:r>
                        <a:rPr lang="fr-FR" baseline="0" dirty="0"/>
                        <a:t> énergétiques</a:t>
                      </a:r>
                    </a:p>
                    <a:p>
                      <a:r>
                        <a:rPr lang="fr-FR" baseline="0" dirty="0"/>
                        <a:t>Calories/heures</a:t>
                      </a:r>
                      <a:endParaRPr lang="fr-FR" dirty="0"/>
                    </a:p>
                  </a:txBody>
                  <a:tcPr>
                    <a:solidFill>
                      <a:schemeClr val="accent2"/>
                    </a:solidFill>
                  </a:tcPr>
                </a:tc>
                <a:tc>
                  <a:txBody>
                    <a:bodyPr/>
                    <a:lstStyle/>
                    <a:p>
                      <a:r>
                        <a:rPr lang="fr-FR" dirty="0"/>
                        <a:t>Activités</a:t>
                      </a:r>
                      <a:r>
                        <a:rPr lang="fr-FR" baseline="0" dirty="0"/>
                        <a:t> </a:t>
                      </a:r>
                      <a:endParaRPr lang="fr-FR" dirty="0"/>
                    </a:p>
                  </a:txBody>
                  <a:tcPr>
                    <a:solidFill>
                      <a:schemeClr val="accent2"/>
                    </a:solidFill>
                  </a:tcPr>
                </a:tc>
                <a:tc>
                  <a:txBody>
                    <a:bodyPr/>
                    <a:lstStyle/>
                    <a:p>
                      <a:r>
                        <a:rPr lang="fr-FR" dirty="0"/>
                        <a:t>Dépenses</a:t>
                      </a:r>
                      <a:r>
                        <a:rPr lang="fr-FR" baseline="0" dirty="0"/>
                        <a:t> énergétiques</a:t>
                      </a:r>
                    </a:p>
                    <a:p>
                      <a:r>
                        <a:rPr lang="fr-FR" baseline="0" dirty="0"/>
                        <a:t>Calories/heures</a:t>
                      </a:r>
                      <a:endParaRPr lang="fr-FR" dirty="0"/>
                    </a:p>
                  </a:txBody>
                  <a:tcPr>
                    <a:solidFill>
                      <a:schemeClr val="accent2"/>
                    </a:solidFill>
                  </a:tcPr>
                </a:tc>
                <a:extLst>
                  <a:ext uri="{0D108BD9-81ED-4DB2-BD59-A6C34878D82A}">
                    <a16:rowId xmlns:a16="http://schemas.microsoft.com/office/drawing/2014/main" val="10000"/>
                  </a:ext>
                </a:extLst>
              </a:tr>
              <a:tr h="639291">
                <a:tc>
                  <a:txBody>
                    <a:bodyPr/>
                    <a:lstStyle/>
                    <a:p>
                      <a:r>
                        <a:rPr lang="fr-FR" dirty="0"/>
                        <a:t>Activité</a:t>
                      </a:r>
                      <a:r>
                        <a:rPr lang="fr-FR" baseline="0" dirty="0"/>
                        <a:t> intellectuelle</a:t>
                      </a:r>
                      <a:endParaRPr lang="fr-FR" dirty="0"/>
                    </a:p>
                  </a:txBody>
                  <a:tcPr/>
                </a:tc>
                <a:tc>
                  <a:txBody>
                    <a:bodyPr/>
                    <a:lstStyle/>
                    <a:p>
                      <a:r>
                        <a:rPr lang="fr-FR" dirty="0"/>
                        <a:t>0</a:t>
                      </a:r>
                    </a:p>
                  </a:txBody>
                  <a:tcPr/>
                </a:tc>
                <a:tc>
                  <a:txBody>
                    <a:bodyPr/>
                    <a:lstStyle/>
                    <a:p>
                      <a:r>
                        <a:rPr lang="fr-FR" dirty="0"/>
                        <a:t>Aviron</a:t>
                      </a:r>
                    </a:p>
                  </a:txBody>
                  <a:tcPr/>
                </a:tc>
                <a:tc>
                  <a:txBody>
                    <a:bodyPr/>
                    <a:lstStyle/>
                    <a:p>
                      <a:r>
                        <a:rPr lang="fr-FR" dirty="0"/>
                        <a:t>400-600</a:t>
                      </a:r>
                    </a:p>
                  </a:txBody>
                  <a:tcPr/>
                </a:tc>
                <a:extLst>
                  <a:ext uri="{0D108BD9-81ED-4DB2-BD59-A6C34878D82A}">
                    <a16:rowId xmlns:a16="http://schemas.microsoft.com/office/drawing/2014/main" val="10001"/>
                  </a:ext>
                </a:extLst>
              </a:tr>
              <a:tr h="369387">
                <a:tc>
                  <a:txBody>
                    <a:bodyPr/>
                    <a:lstStyle/>
                    <a:p>
                      <a:r>
                        <a:rPr lang="fr-FR" dirty="0"/>
                        <a:t>Basketball</a:t>
                      </a:r>
                    </a:p>
                  </a:txBody>
                  <a:tcPr/>
                </a:tc>
                <a:tc>
                  <a:txBody>
                    <a:bodyPr/>
                    <a:lstStyle/>
                    <a:p>
                      <a:r>
                        <a:rPr lang="fr-FR" dirty="0"/>
                        <a:t>400</a:t>
                      </a:r>
                    </a:p>
                  </a:txBody>
                  <a:tcPr/>
                </a:tc>
                <a:tc>
                  <a:txBody>
                    <a:bodyPr/>
                    <a:lstStyle/>
                    <a:p>
                      <a:r>
                        <a:rPr lang="fr-FR" dirty="0"/>
                        <a:t>Billard </a:t>
                      </a:r>
                    </a:p>
                  </a:txBody>
                  <a:tcPr/>
                </a:tc>
                <a:tc>
                  <a:txBody>
                    <a:bodyPr/>
                    <a:lstStyle/>
                    <a:p>
                      <a:r>
                        <a:rPr lang="fr-FR" dirty="0"/>
                        <a:t>50</a:t>
                      </a:r>
                    </a:p>
                  </a:txBody>
                  <a:tcPr/>
                </a:tc>
                <a:extLst>
                  <a:ext uri="{0D108BD9-81ED-4DB2-BD59-A6C34878D82A}">
                    <a16:rowId xmlns:a16="http://schemas.microsoft.com/office/drawing/2014/main" val="10002"/>
                  </a:ext>
                </a:extLst>
              </a:tr>
              <a:tr h="369387">
                <a:tc>
                  <a:txBody>
                    <a:bodyPr/>
                    <a:lstStyle/>
                    <a:p>
                      <a:r>
                        <a:rPr lang="fr-FR" dirty="0"/>
                        <a:t>Boxe</a:t>
                      </a:r>
                    </a:p>
                  </a:txBody>
                  <a:tcPr/>
                </a:tc>
                <a:tc>
                  <a:txBody>
                    <a:bodyPr/>
                    <a:lstStyle/>
                    <a:p>
                      <a:r>
                        <a:rPr lang="fr-FR" dirty="0"/>
                        <a:t>500</a:t>
                      </a:r>
                    </a:p>
                  </a:txBody>
                  <a:tcPr/>
                </a:tc>
                <a:tc>
                  <a:txBody>
                    <a:bodyPr/>
                    <a:lstStyle/>
                    <a:p>
                      <a:r>
                        <a:rPr lang="fr-FR" dirty="0"/>
                        <a:t>Bowling</a:t>
                      </a:r>
                    </a:p>
                  </a:txBody>
                  <a:tcPr/>
                </a:tc>
                <a:tc>
                  <a:txBody>
                    <a:bodyPr/>
                    <a:lstStyle/>
                    <a:p>
                      <a:r>
                        <a:rPr lang="fr-FR" dirty="0"/>
                        <a:t>60</a:t>
                      </a:r>
                    </a:p>
                  </a:txBody>
                  <a:tcPr/>
                </a:tc>
                <a:extLst>
                  <a:ext uri="{0D108BD9-81ED-4DB2-BD59-A6C34878D82A}">
                    <a16:rowId xmlns:a16="http://schemas.microsoft.com/office/drawing/2014/main" val="10003"/>
                  </a:ext>
                </a:extLst>
              </a:tr>
              <a:tr h="639291">
                <a:tc>
                  <a:txBody>
                    <a:bodyPr/>
                    <a:lstStyle/>
                    <a:p>
                      <a:r>
                        <a:rPr lang="fr-FR" dirty="0"/>
                        <a:t>Conduite automobile</a:t>
                      </a:r>
                    </a:p>
                  </a:txBody>
                  <a:tcPr/>
                </a:tc>
                <a:tc>
                  <a:txBody>
                    <a:bodyPr/>
                    <a:lstStyle/>
                    <a:p>
                      <a:r>
                        <a:rPr lang="fr-FR" dirty="0"/>
                        <a:t>80</a:t>
                      </a:r>
                    </a:p>
                  </a:txBody>
                  <a:tcPr/>
                </a:tc>
                <a:tc>
                  <a:txBody>
                    <a:bodyPr/>
                    <a:lstStyle/>
                    <a:p>
                      <a:r>
                        <a:rPr lang="fr-FR" dirty="0"/>
                        <a:t>Course</a:t>
                      </a:r>
                      <a:r>
                        <a:rPr lang="fr-FR" baseline="0" dirty="0"/>
                        <a:t> à pied</a:t>
                      </a:r>
                      <a:endParaRPr lang="fr-FR" dirty="0"/>
                    </a:p>
                  </a:txBody>
                  <a:tcPr/>
                </a:tc>
                <a:tc>
                  <a:txBody>
                    <a:bodyPr/>
                    <a:lstStyle/>
                    <a:p>
                      <a:r>
                        <a:rPr lang="fr-FR" dirty="0"/>
                        <a:t>600</a:t>
                      </a:r>
                    </a:p>
                  </a:txBody>
                  <a:tcPr/>
                </a:tc>
                <a:extLst>
                  <a:ext uri="{0D108BD9-81ED-4DB2-BD59-A6C34878D82A}">
                    <a16:rowId xmlns:a16="http://schemas.microsoft.com/office/drawing/2014/main" val="10004"/>
                  </a:ext>
                </a:extLst>
              </a:tr>
              <a:tr h="369387">
                <a:tc>
                  <a:txBody>
                    <a:bodyPr/>
                    <a:lstStyle/>
                    <a:p>
                      <a:r>
                        <a:rPr lang="fr-FR" dirty="0"/>
                        <a:t>Cyclisme</a:t>
                      </a:r>
                    </a:p>
                  </a:txBody>
                  <a:tcPr/>
                </a:tc>
                <a:tc>
                  <a:txBody>
                    <a:bodyPr/>
                    <a:lstStyle/>
                    <a:p>
                      <a:r>
                        <a:rPr lang="fr-FR" dirty="0"/>
                        <a:t>600</a:t>
                      </a:r>
                    </a:p>
                  </a:txBody>
                  <a:tcPr/>
                </a:tc>
                <a:tc>
                  <a:txBody>
                    <a:bodyPr/>
                    <a:lstStyle/>
                    <a:p>
                      <a:r>
                        <a:rPr lang="fr-FR" dirty="0"/>
                        <a:t>Dactylographie</a:t>
                      </a:r>
                    </a:p>
                  </a:txBody>
                  <a:tcPr/>
                </a:tc>
                <a:tc>
                  <a:txBody>
                    <a:bodyPr/>
                    <a:lstStyle/>
                    <a:p>
                      <a:r>
                        <a:rPr lang="fr-FR" dirty="0"/>
                        <a:t>50</a:t>
                      </a:r>
                    </a:p>
                  </a:txBody>
                  <a:tcPr/>
                </a:tc>
                <a:extLst>
                  <a:ext uri="{0D108BD9-81ED-4DB2-BD59-A6C34878D82A}">
                    <a16:rowId xmlns:a16="http://schemas.microsoft.com/office/drawing/2014/main" val="10005"/>
                  </a:ext>
                </a:extLst>
              </a:tr>
              <a:tr h="369387">
                <a:tc>
                  <a:txBody>
                    <a:bodyPr/>
                    <a:lstStyle/>
                    <a:p>
                      <a:r>
                        <a:rPr lang="fr-FR" dirty="0"/>
                        <a:t>Danse</a:t>
                      </a:r>
                    </a:p>
                  </a:txBody>
                  <a:tcPr/>
                </a:tc>
                <a:tc>
                  <a:txBody>
                    <a:bodyPr/>
                    <a:lstStyle/>
                    <a:p>
                      <a:r>
                        <a:rPr lang="fr-FR" dirty="0"/>
                        <a:t>250</a:t>
                      </a:r>
                    </a:p>
                  </a:txBody>
                  <a:tcPr/>
                </a:tc>
                <a:tc>
                  <a:txBody>
                    <a:bodyPr/>
                    <a:lstStyle/>
                    <a:p>
                      <a:r>
                        <a:rPr lang="fr-FR" dirty="0"/>
                        <a:t>Équitation</a:t>
                      </a:r>
                      <a:r>
                        <a:rPr lang="fr-FR" baseline="0" dirty="0"/>
                        <a:t> </a:t>
                      </a:r>
                      <a:endParaRPr lang="fr-FR" dirty="0"/>
                    </a:p>
                  </a:txBody>
                  <a:tcPr/>
                </a:tc>
                <a:tc>
                  <a:txBody>
                    <a:bodyPr/>
                    <a:lstStyle/>
                    <a:p>
                      <a:r>
                        <a:rPr lang="fr-FR" dirty="0"/>
                        <a:t>300</a:t>
                      </a:r>
                    </a:p>
                  </a:txBody>
                  <a:tcPr/>
                </a:tc>
                <a:extLst>
                  <a:ext uri="{0D108BD9-81ED-4DB2-BD59-A6C34878D82A}">
                    <a16:rowId xmlns:a16="http://schemas.microsoft.com/office/drawing/2014/main" val="10006"/>
                  </a:ext>
                </a:extLst>
              </a:tr>
              <a:tr h="369387">
                <a:tc>
                  <a:txBody>
                    <a:bodyPr/>
                    <a:lstStyle/>
                    <a:p>
                      <a:r>
                        <a:rPr lang="fr-FR" dirty="0"/>
                        <a:t>Escrime</a:t>
                      </a:r>
                    </a:p>
                  </a:txBody>
                  <a:tcPr/>
                </a:tc>
                <a:tc>
                  <a:txBody>
                    <a:bodyPr/>
                    <a:lstStyle/>
                    <a:p>
                      <a:r>
                        <a:rPr lang="fr-FR" dirty="0"/>
                        <a:t>500</a:t>
                      </a:r>
                    </a:p>
                  </a:txBody>
                  <a:tcPr/>
                </a:tc>
                <a:tc>
                  <a:txBody>
                    <a:bodyPr/>
                    <a:lstStyle/>
                    <a:p>
                      <a:r>
                        <a:rPr lang="fr-FR" dirty="0"/>
                        <a:t>Football</a:t>
                      </a:r>
                    </a:p>
                  </a:txBody>
                  <a:tcPr/>
                </a:tc>
                <a:tc>
                  <a:txBody>
                    <a:bodyPr/>
                    <a:lstStyle/>
                    <a:p>
                      <a:r>
                        <a:rPr lang="fr-FR" dirty="0"/>
                        <a:t>400</a:t>
                      </a:r>
                    </a:p>
                  </a:txBody>
                  <a:tcPr/>
                </a:tc>
                <a:extLst>
                  <a:ext uri="{0D108BD9-81ED-4DB2-BD59-A6C34878D82A}">
                    <a16:rowId xmlns:a16="http://schemas.microsoft.com/office/drawing/2014/main" val="10007"/>
                  </a:ext>
                </a:extLst>
              </a:tr>
              <a:tr h="369387">
                <a:tc>
                  <a:txBody>
                    <a:bodyPr/>
                    <a:lstStyle/>
                    <a:p>
                      <a:r>
                        <a:rPr lang="fr-FR" dirty="0"/>
                        <a:t>Golf </a:t>
                      </a:r>
                    </a:p>
                  </a:txBody>
                  <a:tcPr/>
                </a:tc>
                <a:tc>
                  <a:txBody>
                    <a:bodyPr/>
                    <a:lstStyle/>
                    <a:p>
                      <a:r>
                        <a:rPr lang="fr-FR" dirty="0"/>
                        <a:t>150</a:t>
                      </a:r>
                    </a:p>
                  </a:txBody>
                  <a:tcPr/>
                </a:tc>
                <a:tc>
                  <a:txBody>
                    <a:bodyPr/>
                    <a:lstStyle/>
                    <a:p>
                      <a:r>
                        <a:rPr lang="fr-FR" dirty="0"/>
                        <a:t>Gymnastique</a:t>
                      </a:r>
                    </a:p>
                  </a:txBody>
                  <a:tcPr/>
                </a:tc>
                <a:tc>
                  <a:txBody>
                    <a:bodyPr/>
                    <a:lstStyle/>
                    <a:p>
                      <a:r>
                        <a:rPr lang="fr-FR" dirty="0"/>
                        <a:t>300</a:t>
                      </a:r>
                    </a:p>
                  </a:txBody>
                  <a:tcPr/>
                </a:tc>
                <a:extLst>
                  <a:ext uri="{0D108BD9-81ED-4DB2-BD59-A6C34878D82A}">
                    <a16:rowId xmlns:a16="http://schemas.microsoft.com/office/drawing/2014/main" val="10008"/>
                  </a:ext>
                </a:extLst>
              </a:tr>
              <a:tr h="369387">
                <a:tc>
                  <a:txBody>
                    <a:bodyPr/>
                    <a:lstStyle/>
                    <a:p>
                      <a:r>
                        <a:rPr lang="fr-FR" dirty="0"/>
                        <a:t>Haltérophilie</a:t>
                      </a:r>
                    </a:p>
                  </a:txBody>
                  <a:tcPr/>
                </a:tc>
                <a:tc>
                  <a:txBody>
                    <a:bodyPr/>
                    <a:lstStyle/>
                    <a:p>
                      <a:r>
                        <a:rPr lang="fr-FR" dirty="0"/>
                        <a:t>400</a:t>
                      </a:r>
                    </a:p>
                  </a:txBody>
                  <a:tcPr/>
                </a:tc>
                <a:tc>
                  <a:txBody>
                    <a:bodyPr/>
                    <a:lstStyle/>
                    <a:p>
                      <a:r>
                        <a:rPr lang="fr-FR" dirty="0"/>
                        <a:t>Handball</a:t>
                      </a:r>
                    </a:p>
                  </a:txBody>
                  <a:tcPr/>
                </a:tc>
                <a:tc>
                  <a:txBody>
                    <a:bodyPr/>
                    <a:lstStyle/>
                    <a:p>
                      <a:r>
                        <a:rPr lang="fr-FR" dirty="0"/>
                        <a:t>450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2843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F45CB-5341-4B36-A533-14ED282BA60F}"/>
              </a:ext>
            </a:extLst>
          </p:cNvPr>
          <p:cNvSpPr>
            <a:spLocks noGrp="1"/>
          </p:cNvSpPr>
          <p:nvPr>
            <p:ph type="title"/>
          </p:nvPr>
        </p:nvSpPr>
        <p:spPr/>
        <p:txBody>
          <a:bodyPr/>
          <a:lstStyle/>
          <a:p>
            <a:r>
              <a:rPr lang="fr-FR"/>
              <a:t>Masse maigre</a:t>
            </a:r>
          </a:p>
        </p:txBody>
      </p:sp>
      <p:graphicFrame>
        <p:nvGraphicFramePr>
          <p:cNvPr id="4" name="Tableau 4">
            <a:extLst>
              <a:ext uri="{FF2B5EF4-FFF2-40B4-BE49-F238E27FC236}">
                <a16:creationId xmlns:a16="http://schemas.microsoft.com/office/drawing/2014/main" id="{D9AC11F3-3909-420A-BFAF-74FE7807DCD3}"/>
              </a:ext>
            </a:extLst>
          </p:cNvPr>
          <p:cNvGraphicFramePr>
            <a:graphicFrameLocks noGrp="1"/>
          </p:cNvGraphicFramePr>
          <p:nvPr>
            <p:ph idx="1"/>
            <p:extLst>
              <p:ext uri="{D42A27DB-BD31-4B8C-83A1-F6EECF244321}">
                <p14:modId xmlns:p14="http://schemas.microsoft.com/office/powerpoint/2010/main" val="1071264044"/>
              </p:ext>
            </p:extLst>
          </p:nvPr>
        </p:nvGraphicFramePr>
        <p:xfrm>
          <a:off x="1066800" y="2103438"/>
          <a:ext cx="10058395" cy="1544318"/>
        </p:xfrm>
        <a:graphic>
          <a:graphicData uri="http://schemas.openxmlformats.org/drawingml/2006/table">
            <a:tbl>
              <a:tblPr firstRow="1" bandRow="1">
                <a:tableStyleId>{5C22544A-7EE6-4342-B048-85BDC9FD1C3A}</a:tableStyleId>
              </a:tblPr>
              <a:tblGrid>
                <a:gridCol w="2011679">
                  <a:extLst>
                    <a:ext uri="{9D8B030D-6E8A-4147-A177-3AD203B41FA5}">
                      <a16:colId xmlns:a16="http://schemas.microsoft.com/office/drawing/2014/main" val="1736969234"/>
                    </a:ext>
                  </a:extLst>
                </a:gridCol>
                <a:gridCol w="2011679">
                  <a:extLst>
                    <a:ext uri="{9D8B030D-6E8A-4147-A177-3AD203B41FA5}">
                      <a16:colId xmlns:a16="http://schemas.microsoft.com/office/drawing/2014/main" val="365512819"/>
                    </a:ext>
                  </a:extLst>
                </a:gridCol>
                <a:gridCol w="2011679">
                  <a:extLst>
                    <a:ext uri="{9D8B030D-6E8A-4147-A177-3AD203B41FA5}">
                      <a16:colId xmlns:a16="http://schemas.microsoft.com/office/drawing/2014/main" val="810302299"/>
                    </a:ext>
                  </a:extLst>
                </a:gridCol>
                <a:gridCol w="2011679">
                  <a:extLst>
                    <a:ext uri="{9D8B030D-6E8A-4147-A177-3AD203B41FA5}">
                      <a16:colId xmlns:a16="http://schemas.microsoft.com/office/drawing/2014/main" val="957031499"/>
                    </a:ext>
                  </a:extLst>
                </a:gridCol>
                <a:gridCol w="2011679">
                  <a:extLst>
                    <a:ext uri="{9D8B030D-6E8A-4147-A177-3AD203B41FA5}">
                      <a16:colId xmlns:a16="http://schemas.microsoft.com/office/drawing/2014/main" val="1948352509"/>
                    </a:ext>
                  </a:extLst>
                </a:gridCol>
              </a:tblGrid>
              <a:tr h="370840">
                <a:tc>
                  <a:txBody>
                    <a:bodyPr/>
                    <a:lstStyle/>
                    <a:p>
                      <a:pPr>
                        <a:buNone/>
                      </a:pPr>
                      <a:endParaRPr lang="fr-FR" dirty="0"/>
                    </a:p>
                  </a:txBody>
                  <a:tcPr/>
                </a:tc>
                <a:tc>
                  <a:txBody>
                    <a:bodyPr/>
                    <a:lstStyle/>
                    <a:p>
                      <a:pPr>
                        <a:buNone/>
                      </a:pPr>
                      <a:r>
                        <a:rPr lang="fr-FR"/>
                        <a:t>Masse maigre</a:t>
                      </a:r>
                    </a:p>
                  </a:txBody>
                  <a:tcPr/>
                </a:tc>
                <a:tc>
                  <a:txBody>
                    <a:bodyPr/>
                    <a:lstStyle/>
                    <a:p>
                      <a:pPr>
                        <a:buNone/>
                      </a:pPr>
                      <a:r>
                        <a:rPr lang="fr-FR"/>
                        <a:t>Masse hydrique</a:t>
                      </a:r>
                      <a:endParaRPr lang="fr-FR" dirty="0"/>
                    </a:p>
                  </a:txBody>
                  <a:tcPr/>
                </a:tc>
                <a:tc>
                  <a:txBody>
                    <a:bodyPr/>
                    <a:lstStyle/>
                    <a:p>
                      <a:pPr>
                        <a:buNone/>
                      </a:pPr>
                      <a:r>
                        <a:rPr lang="fr-FR"/>
                        <a:t>os</a:t>
                      </a:r>
                    </a:p>
                  </a:txBody>
                  <a:tcPr/>
                </a:tc>
                <a:tc>
                  <a:txBody>
                    <a:bodyPr/>
                    <a:lstStyle/>
                    <a:p>
                      <a:pPr>
                        <a:buNone/>
                      </a:pPr>
                      <a:r>
                        <a:rPr lang="fr-FR"/>
                        <a:t>muscle</a:t>
                      </a:r>
                    </a:p>
                  </a:txBody>
                  <a:tcPr/>
                </a:tc>
                <a:extLst>
                  <a:ext uri="{0D108BD9-81ED-4DB2-BD59-A6C34878D82A}">
                    <a16:rowId xmlns:a16="http://schemas.microsoft.com/office/drawing/2014/main" val="2286217047"/>
                  </a:ext>
                </a:extLst>
              </a:tr>
              <a:tr h="431799">
                <a:tc>
                  <a:txBody>
                    <a:bodyPr/>
                    <a:lstStyle/>
                    <a:p>
                      <a:pPr>
                        <a:buNone/>
                      </a:pPr>
                      <a:r>
                        <a:rPr lang="fr-FR"/>
                        <a:t>Poids (70kg)</a:t>
                      </a:r>
                    </a:p>
                  </a:txBody>
                  <a:tcPr/>
                </a:tc>
                <a:tc>
                  <a:txBody>
                    <a:bodyPr/>
                    <a:lstStyle/>
                    <a:p>
                      <a:pPr>
                        <a:buNone/>
                      </a:pPr>
                      <a:r>
                        <a:rPr lang="fr-FR"/>
                        <a:t>60</a:t>
                      </a:r>
                      <a:endParaRPr lang="fr-FR" dirty="0"/>
                    </a:p>
                  </a:txBody>
                  <a:tcPr/>
                </a:tc>
                <a:tc>
                  <a:txBody>
                    <a:bodyPr/>
                    <a:lstStyle/>
                    <a:p>
                      <a:pPr>
                        <a:buNone/>
                      </a:pPr>
                      <a:r>
                        <a:rPr lang="fr-FR"/>
                        <a:t>42</a:t>
                      </a:r>
                      <a:endParaRPr lang="fr-FR" dirty="0"/>
                    </a:p>
                  </a:txBody>
                  <a:tcPr/>
                </a:tc>
                <a:tc>
                  <a:txBody>
                    <a:bodyPr/>
                    <a:lstStyle/>
                    <a:p>
                      <a:pPr>
                        <a:buNone/>
                      </a:pPr>
                      <a:r>
                        <a:rPr lang="fr-FR"/>
                        <a:t>5 kg</a:t>
                      </a:r>
                    </a:p>
                  </a:txBody>
                  <a:tcPr/>
                </a:tc>
                <a:tc>
                  <a:txBody>
                    <a:bodyPr/>
                    <a:lstStyle/>
                    <a:p>
                      <a:pPr>
                        <a:buNone/>
                      </a:pPr>
                      <a:r>
                        <a:rPr lang="fr-FR" dirty="0"/>
                        <a:t>10</a:t>
                      </a:r>
                    </a:p>
                  </a:txBody>
                  <a:tcPr/>
                </a:tc>
                <a:extLst>
                  <a:ext uri="{0D108BD9-81ED-4DB2-BD59-A6C34878D82A}">
                    <a16:rowId xmlns:a16="http://schemas.microsoft.com/office/drawing/2014/main" val="1397214816"/>
                  </a:ext>
                </a:extLst>
              </a:tr>
              <a:tr h="370840">
                <a:tc>
                  <a:txBody>
                    <a:bodyPr/>
                    <a:lstStyle/>
                    <a:p>
                      <a:pPr>
                        <a:buNone/>
                      </a:pPr>
                      <a:r>
                        <a:rPr lang="fr-FR"/>
                        <a:t>%</a:t>
                      </a:r>
                    </a:p>
                  </a:txBody>
                  <a:tcPr/>
                </a:tc>
                <a:tc>
                  <a:txBody>
                    <a:bodyPr/>
                    <a:lstStyle/>
                    <a:p>
                      <a:pPr>
                        <a:buNone/>
                      </a:pPr>
                      <a:r>
                        <a:rPr lang="fr-FR"/>
                        <a:t>70-90</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820679071"/>
                  </a:ext>
                </a:extLst>
              </a:tr>
              <a:tr h="370839">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799109585"/>
                  </a:ext>
                </a:extLst>
              </a:tr>
            </a:tbl>
          </a:graphicData>
        </a:graphic>
      </p:graphicFrame>
    </p:spTree>
    <p:extLst>
      <p:ext uri="{BB962C8B-B14F-4D97-AF65-F5344CB8AC3E}">
        <p14:creationId xmlns:p14="http://schemas.microsoft.com/office/powerpoint/2010/main" val="2134738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483476"/>
            <a:ext cx="10058400" cy="588579"/>
          </a:xfrm>
        </p:spPr>
        <p:txBody>
          <a:bodyPr>
            <a:normAutofit fontScale="90000"/>
          </a:bodyPr>
          <a:lstStyle/>
          <a:p>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30709318"/>
              </p:ext>
            </p:extLst>
          </p:nvPr>
        </p:nvGraphicFramePr>
        <p:xfrm>
          <a:off x="762000" y="1279047"/>
          <a:ext cx="10872952" cy="5190074"/>
        </p:xfrm>
        <a:graphic>
          <a:graphicData uri="http://schemas.openxmlformats.org/drawingml/2006/table">
            <a:tbl>
              <a:tblPr firstRow="1" bandRow="1">
                <a:tableStyleId>{5C22544A-7EE6-4342-B048-85BDC9FD1C3A}</a:tableStyleId>
              </a:tblPr>
              <a:tblGrid>
                <a:gridCol w="2718238">
                  <a:extLst>
                    <a:ext uri="{9D8B030D-6E8A-4147-A177-3AD203B41FA5}">
                      <a16:colId xmlns:a16="http://schemas.microsoft.com/office/drawing/2014/main" val="20000"/>
                    </a:ext>
                  </a:extLst>
                </a:gridCol>
                <a:gridCol w="2718238">
                  <a:extLst>
                    <a:ext uri="{9D8B030D-6E8A-4147-A177-3AD203B41FA5}">
                      <a16:colId xmlns:a16="http://schemas.microsoft.com/office/drawing/2014/main" val="20001"/>
                    </a:ext>
                  </a:extLst>
                </a:gridCol>
                <a:gridCol w="2718238">
                  <a:extLst>
                    <a:ext uri="{9D8B030D-6E8A-4147-A177-3AD203B41FA5}">
                      <a16:colId xmlns:a16="http://schemas.microsoft.com/office/drawing/2014/main" val="20002"/>
                    </a:ext>
                  </a:extLst>
                </a:gridCol>
                <a:gridCol w="2718238">
                  <a:extLst>
                    <a:ext uri="{9D8B030D-6E8A-4147-A177-3AD203B41FA5}">
                      <a16:colId xmlns:a16="http://schemas.microsoft.com/office/drawing/2014/main" val="20003"/>
                    </a:ext>
                  </a:extLst>
                </a:gridCol>
              </a:tblGrid>
              <a:tr h="1049677">
                <a:tc>
                  <a:txBody>
                    <a:bodyPr/>
                    <a:lstStyle/>
                    <a:p>
                      <a:r>
                        <a:rPr lang="fr-FR" dirty="0"/>
                        <a:t>Activités</a:t>
                      </a:r>
                    </a:p>
                  </a:txBody>
                  <a:tcPr>
                    <a:solidFill>
                      <a:schemeClr val="accent2"/>
                    </a:solidFill>
                  </a:tcPr>
                </a:tc>
                <a:tc>
                  <a:txBody>
                    <a:bodyPr/>
                    <a:lstStyle/>
                    <a:p>
                      <a:r>
                        <a:rPr lang="fr-FR" dirty="0"/>
                        <a:t>Dépenses</a:t>
                      </a:r>
                      <a:r>
                        <a:rPr lang="fr-FR" baseline="0" dirty="0"/>
                        <a:t> énergétiques</a:t>
                      </a:r>
                    </a:p>
                    <a:p>
                      <a:r>
                        <a:rPr lang="fr-FR" baseline="0" dirty="0"/>
                        <a:t>Calories / heure</a:t>
                      </a:r>
                      <a:endParaRPr lang="fr-FR" dirty="0"/>
                    </a:p>
                  </a:txBody>
                  <a:tcPr>
                    <a:solidFill>
                      <a:schemeClr val="accent2"/>
                    </a:solidFill>
                  </a:tcPr>
                </a:tc>
                <a:tc>
                  <a:txBody>
                    <a:bodyPr/>
                    <a:lstStyle/>
                    <a:p>
                      <a:r>
                        <a:rPr lang="fr-FR" dirty="0"/>
                        <a:t>Activités</a:t>
                      </a:r>
                      <a:r>
                        <a:rPr lang="fr-FR" baseline="0" dirty="0"/>
                        <a:t> </a:t>
                      </a:r>
                      <a:endParaRPr lang="fr-FR" dirty="0"/>
                    </a:p>
                  </a:txBody>
                  <a:tcPr>
                    <a:solidFill>
                      <a:schemeClr val="accent2"/>
                    </a:solidFill>
                  </a:tcPr>
                </a:tc>
                <a:tc>
                  <a:txBody>
                    <a:bodyPr/>
                    <a:lstStyle/>
                    <a:p>
                      <a:r>
                        <a:rPr lang="fr-FR" dirty="0"/>
                        <a:t>Dépenses</a:t>
                      </a:r>
                      <a:r>
                        <a:rPr lang="fr-FR" baseline="0" dirty="0"/>
                        <a:t> énergétiques</a:t>
                      </a:r>
                    </a:p>
                    <a:p>
                      <a:r>
                        <a:rPr lang="fr-FR" baseline="0" dirty="0"/>
                        <a:t>Calories/heures</a:t>
                      </a:r>
                      <a:endParaRPr lang="fr-FR" dirty="0"/>
                    </a:p>
                  </a:txBody>
                  <a:tcPr>
                    <a:solidFill>
                      <a:schemeClr val="accent2"/>
                    </a:solidFill>
                  </a:tcPr>
                </a:tc>
                <a:extLst>
                  <a:ext uri="{0D108BD9-81ED-4DB2-BD59-A6C34878D82A}">
                    <a16:rowId xmlns:a16="http://schemas.microsoft.com/office/drawing/2014/main" val="10000"/>
                  </a:ext>
                </a:extLst>
              </a:tr>
              <a:tr h="425703">
                <a:tc>
                  <a:txBody>
                    <a:bodyPr/>
                    <a:lstStyle/>
                    <a:p>
                      <a:r>
                        <a:rPr lang="fr-FR" dirty="0"/>
                        <a:t>Judo </a:t>
                      </a:r>
                    </a:p>
                  </a:txBody>
                  <a:tcPr/>
                </a:tc>
                <a:tc>
                  <a:txBody>
                    <a:bodyPr/>
                    <a:lstStyle/>
                    <a:p>
                      <a:r>
                        <a:rPr lang="fr-FR" dirty="0"/>
                        <a:t>400</a:t>
                      </a:r>
                    </a:p>
                  </a:txBody>
                  <a:tcPr/>
                </a:tc>
                <a:tc>
                  <a:txBody>
                    <a:bodyPr/>
                    <a:lstStyle/>
                    <a:p>
                      <a:r>
                        <a:rPr lang="fr-FR" dirty="0"/>
                        <a:t>Lutte </a:t>
                      </a:r>
                    </a:p>
                  </a:txBody>
                  <a:tcPr/>
                </a:tc>
                <a:tc>
                  <a:txBody>
                    <a:bodyPr/>
                    <a:lstStyle/>
                    <a:p>
                      <a:r>
                        <a:rPr lang="fr-FR" dirty="0"/>
                        <a:t>700</a:t>
                      </a:r>
                    </a:p>
                  </a:txBody>
                  <a:tcPr/>
                </a:tc>
                <a:extLst>
                  <a:ext uri="{0D108BD9-81ED-4DB2-BD59-A6C34878D82A}">
                    <a16:rowId xmlns:a16="http://schemas.microsoft.com/office/drawing/2014/main" val="10001"/>
                  </a:ext>
                </a:extLst>
              </a:tr>
              <a:tr h="425703">
                <a:tc>
                  <a:txBody>
                    <a:bodyPr/>
                    <a:lstStyle/>
                    <a:p>
                      <a:r>
                        <a:rPr lang="fr-FR" dirty="0"/>
                        <a:t>Marche</a:t>
                      </a:r>
                    </a:p>
                  </a:txBody>
                  <a:tcPr/>
                </a:tc>
                <a:tc>
                  <a:txBody>
                    <a:bodyPr/>
                    <a:lstStyle/>
                    <a:p>
                      <a:r>
                        <a:rPr lang="fr-FR" dirty="0"/>
                        <a:t>100</a:t>
                      </a:r>
                    </a:p>
                  </a:txBody>
                  <a:tcPr/>
                </a:tc>
                <a:tc>
                  <a:txBody>
                    <a:bodyPr/>
                    <a:lstStyle/>
                    <a:p>
                      <a:r>
                        <a:rPr lang="fr-FR" dirty="0"/>
                        <a:t>Marche rapide</a:t>
                      </a:r>
                    </a:p>
                  </a:txBody>
                  <a:tcPr/>
                </a:tc>
                <a:tc>
                  <a:txBody>
                    <a:bodyPr/>
                    <a:lstStyle/>
                    <a:p>
                      <a:r>
                        <a:rPr lang="fr-FR" dirty="0"/>
                        <a:t>200</a:t>
                      </a:r>
                    </a:p>
                  </a:txBody>
                  <a:tcPr/>
                </a:tc>
                <a:extLst>
                  <a:ext uri="{0D108BD9-81ED-4DB2-BD59-A6C34878D82A}">
                    <a16:rowId xmlns:a16="http://schemas.microsoft.com/office/drawing/2014/main" val="10002"/>
                  </a:ext>
                </a:extLst>
              </a:tr>
              <a:tr h="734773">
                <a:tc>
                  <a:txBody>
                    <a:bodyPr/>
                    <a:lstStyle/>
                    <a:p>
                      <a:r>
                        <a:rPr lang="fr-FR" dirty="0"/>
                        <a:t>Marche sur sol difficile</a:t>
                      </a:r>
                    </a:p>
                  </a:txBody>
                  <a:tcPr/>
                </a:tc>
                <a:tc>
                  <a:txBody>
                    <a:bodyPr/>
                    <a:lstStyle/>
                    <a:p>
                      <a:r>
                        <a:rPr lang="fr-FR" dirty="0"/>
                        <a:t>200</a:t>
                      </a:r>
                    </a:p>
                  </a:txBody>
                  <a:tcPr/>
                </a:tc>
                <a:tc>
                  <a:txBody>
                    <a:bodyPr/>
                    <a:lstStyle/>
                    <a:p>
                      <a:r>
                        <a:rPr lang="fr-FR" dirty="0"/>
                        <a:t>Musique</a:t>
                      </a:r>
                    </a:p>
                  </a:txBody>
                  <a:tcPr/>
                </a:tc>
                <a:tc>
                  <a:txBody>
                    <a:bodyPr/>
                    <a:lstStyle/>
                    <a:p>
                      <a:r>
                        <a:rPr lang="fr-FR" dirty="0"/>
                        <a:t>40-80</a:t>
                      </a:r>
                    </a:p>
                  </a:txBody>
                  <a:tcPr/>
                </a:tc>
                <a:extLst>
                  <a:ext uri="{0D108BD9-81ED-4DB2-BD59-A6C34878D82A}">
                    <a16:rowId xmlns:a16="http://schemas.microsoft.com/office/drawing/2014/main" val="10003"/>
                  </a:ext>
                </a:extLst>
              </a:tr>
              <a:tr h="425703">
                <a:tc>
                  <a:txBody>
                    <a:bodyPr/>
                    <a:lstStyle/>
                    <a:p>
                      <a:r>
                        <a:rPr lang="fr-FR" dirty="0"/>
                        <a:t>Natation</a:t>
                      </a:r>
                    </a:p>
                  </a:txBody>
                  <a:tcPr/>
                </a:tc>
                <a:tc>
                  <a:txBody>
                    <a:bodyPr/>
                    <a:lstStyle/>
                    <a:p>
                      <a:r>
                        <a:rPr lang="fr-FR" dirty="0"/>
                        <a:t>300</a:t>
                      </a:r>
                    </a:p>
                  </a:txBody>
                  <a:tcPr/>
                </a:tc>
                <a:tc>
                  <a:txBody>
                    <a:bodyPr/>
                    <a:lstStyle/>
                    <a:p>
                      <a:r>
                        <a:rPr lang="fr-FR" dirty="0"/>
                        <a:t>Patinage</a:t>
                      </a:r>
                    </a:p>
                  </a:txBody>
                  <a:tcPr/>
                </a:tc>
                <a:tc>
                  <a:txBody>
                    <a:bodyPr/>
                    <a:lstStyle/>
                    <a:p>
                      <a:r>
                        <a:rPr lang="fr-FR" dirty="0"/>
                        <a:t>300</a:t>
                      </a:r>
                    </a:p>
                  </a:txBody>
                  <a:tcPr/>
                </a:tc>
                <a:extLst>
                  <a:ext uri="{0D108BD9-81ED-4DB2-BD59-A6C34878D82A}">
                    <a16:rowId xmlns:a16="http://schemas.microsoft.com/office/drawing/2014/main" val="10004"/>
                  </a:ext>
                </a:extLst>
              </a:tr>
              <a:tr h="425703">
                <a:tc>
                  <a:txBody>
                    <a:bodyPr/>
                    <a:lstStyle/>
                    <a:p>
                      <a:r>
                        <a:rPr lang="fr-FR" dirty="0"/>
                        <a:t>Rugby</a:t>
                      </a:r>
                    </a:p>
                  </a:txBody>
                  <a:tcPr/>
                </a:tc>
                <a:tc>
                  <a:txBody>
                    <a:bodyPr/>
                    <a:lstStyle/>
                    <a:p>
                      <a:r>
                        <a:rPr lang="fr-FR" dirty="0"/>
                        <a:t>400</a:t>
                      </a:r>
                    </a:p>
                  </a:txBody>
                  <a:tcPr/>
                </a:tc>
                <a:tc>
                  <a:txBody>
                    <a:bodyPr/>
                    <a:lstStyle/>
                    <a:p>
                      <a:r>
                        <a:rPr lang="fr-FR" dirty="0"/>
                        <a:t>Ski Alpin</a:t>
                      </a:r>
                    </a:p>
                  </a:txBody>
                  <a:tcPr/>
                </a:tc>
                <a:tc>
                  <a:txBody>
                    <a:bodyPr/>
                    <a:lstStyle/>
                    <a:p>
                      <a:r>
                        <a:rPr lang="fr-FR" dirty="0"/>
                        <a:t>600</a:t>
                      </a:r>
                    </a:p>
                  </a:txBody>
                  <a:tcPr/>
                </a:tc>
                <a:extLst>
                  <a:ext uri="{0D108BD9-81ED-4DB2-BD59-A6C34878D82A}">
                    <a16:rowId xmlns:a16="http://schemas.microsoft.com/office/drawing/2014/main" val="10005"/>
                  </a:ext>
                </a:extLst>
              </a:tr>
              <a:tr h="425703">
                <a:tc>
                  <a:txBody>
                    <a:bodyPr/>
                    <a:lstStyle/>
                    <a:p>
                      <a:r>
                        <a:rPr lang="fr-FR" dirty="0"/>
                        <a:t>Ski de fond</a:t>
                      </a:r>
                    </a:p>
                  </a:txBody>
                  <a:tcPr/>
                </a:tc>
                <a:tc>
                  <a:txBody>
                    <a:bodyPr/>
                    <a:lstStyle/>
                    <a:p>
                      <a:r>
                        <a:rPr lang="fr-FR" dirty="0"/>
                        <a:t>600</a:t>
                      </a:r>
                    </a:p>
                  </a:txBody>
                  <a:tcPr/>
                </a:tc>
                <a:tc>
                  <a:txBody>
                    <a:bodyPr/>
                    <a:lstStyle/>
                    <a:p>
                      <a:r>
                        <a:rPr lang="fr-FR" dirty="0"/>
                        <a:t>Squash</a:t>
                      </a:r>
                    </a:p>
                  </a:txBody>
                  <a:tcPr/>
                </a:tc>
                <a:tc>
                  <a:txBody>
                    <a:bodyPr/>
                    <a:lstStyle/>
                    <a:p>
                      <a:r>
                        <a:rPr lang="fr-FR" dirty="0"/>
                        <a:t>600</a:t>
                      </a:r>
                    </a:p>
                  </a:txBody>
                  <a:tcPr/>
                </a:tc>
                <a:extLst>
                  <a:ext uri="{0D108BD9-81ED-4DB2-BD59-A6C34878D82A}">
                    <a16:rowId xmlns:a16="http://schemas.microsoft.com/office/drawing/2014/main" val="10006"/>
                  </a:ext>
                </a:extLst>
              </a:tr>
              <a:tr h="425703">
                <a:tc>
                  <a:txBody>
                    <a:bodyPr/>
                    <a:lstStyle/>
                    <a:p>
                      <a:r>
                        <a:rPr lang="fr-FR" dirty="0"/>
                        <a:t>Sommeil</a:t>
                      </a:r>
                    </a:p>
                  </a:txBody>
                  <a:tcPr/>
                </a:tc>
                <a:tc>
                  <a:txBody>
                    <a:bodyPr/>
                    <a:lstStyle/>
                    <a:p>
                      <a:r>
                        <a:rPr lang="fr-FR" dirty="0"/>
                        <a:t>0</a:t>
                      </a:r>
                    </a:p>
                  </a:txBody>
                  <a:tcPr/>
                </a:tc>
                <a:tc>
                  <a:txBody>
                    <a:bodyPr/>
                    <a:lstStyle/>
                    <a:p>
                      <a:r>
                        <a:rPr lang="fr-FR" dirty="0"/>
                        <a:t>Tennis</a:t>
                      </a:r>
                    </a:p>
                  </a:txBody>
                  <a:tcPr/>
                </a:tc>
                <a:tc>
                  <a:txBody>
                    <a:bodyPr/>
                    <a:lstStyle/>
                    <a:p>
                      <a:r>
                        <a:rPr lang="fr-FR" dirty="0"/>
                        <a:t>400</a:t>
                      </a:r>
                    </a:p>
                  </a:txBody>
                  <a:tcPr/>
                </a:tc>
                <a:extLst>
                  <a:ext uri="{0D108BD9-81ED-4DB2-BD59-A6C34878D82A}">
                    <a16:rowId xmlns:a16="http://schemas.microsoft.com/office/drawing/2014/main" val="10007"/>
                  </a:ext>
                </a:extLst>
              </a:tr>
              <a:tr h="425703">
                <a:tc>
                  <a:txBody>
                    <a:bodyPr/>
                    <a:lstStyle/>
                    <a:p>
                      <a:r>
                        <a:rPr lang="fr-FR" dirty="0"/>
                        <a:t>Tennis</a:t>
                      </a:r>
                      <a:r>
                        <a:rPr lang="fr-FR" baseline="0" dirty="0"/>
                        <a:t> de table</a:t>
                      </a:r>
                      <a:endParaRPr lang="fr-FR" dirty="0"/>
                    </a:p>
                  </a:txBody>
                  <a:tcPr/>
                </a:tc>
                <a:tc>
                  <a:txBody>
                    <a:bodyPr/>
                    <a:lstStyle/>
                    <a:p>
                      <a:r>
                        <a:rPr lang="fr-FR" dirty="0"/>
                        <a:t>150</a:t>
                      </a:r>
                    </a:p>
                  </a:txBody>
                  <a:tcPr/>
                </a:tc>
                <a:tc>
                  <a:txBody>
                    <a:bodyPr/>
                    <a:lstStyle/>
                    <a:p>
                      <a:r>
                        <a:rPr lang="fr-FR" dirty="0"/>
                        <a:t>Travail</a:t>
                      </a:r>
                      <a:r>
                        <a:rPr lang="fr-FR" baseline="0" dirty="0"/>
                        <a:t> manuel</a:t>
                      </a:r>
                      <a:endParaRPr lang="fr-FR" dirty="0"/>
                    </a:p>
                  </a:txBody>
                  <a:tcPr/>
                </a:tc>
                <a:tc>
                  <a:txBody>
                    <a:bodyPr/>
                    <a:lstStyle/>
                    <a:p>
                      <a:r>
                        <a:rPr lang="fr-FR" dirty="0"/>
                        <a:t>200</a:t>
                      </a:r>
                    </a:p>
                  </a:txBody>
                  <a:tcPr/>
                </a:tc>
                <a:extLst>
                  <a:ext uri="{0D108BD9-81ED-4DB2-BD59-A6C34878D82A}">
                    <a16:rowId xmlns:a16="http://schemas.microsoft.com/office/drawing/2014/main" val="10008"/>
                  </a:ext>
                </a:extLst>
              </a:tr>
              <a:tr h="425703">
                <a:tc>
                  <a:txBody>
                    <a:bodyPr/>
                    <a:lstStyle/>
                    <a:p>
                      <a:r>
                        <a:rPr lang="fr-FR" dirty="0"/>
                        <a:t>Volleyball</a:t>
                      </a:r>
                    </a:p>
                  </a:txBody>
                  <a:tcPr/>
                </a:tc>
                <a:tc>
                  <a:txBody>
                    <a:bodyPr/>
                    <a:lstStyle/>
                    <a:p>
                      <a:r>
                        <a:rPr lang="fr-FR" dirty="0"/>
                        <a:t>400</a:t>
                      </a:r>
                    </a:p>
                  </a:txBody>
                  <a:tcPr/>
                </a:tc>
                <a:tc>
                  <a:txBody>
                    <a:bodyPr/>
                    <a:lstStyle/>
                    <a:p>
                      <a:r>
                        <a:rPr lang="fr-FR" dirty="0"/>
                        <a:t>VTT</a:t>
                      </a:r>
                    </a:p>
                  </a:txBody>
                  <a:tcPr/>
                </a:tc>
                <a:tc>
                  <a:txBody>
                    <a:bodyPr/>
                    <a:lstStyle/>
                    <a:p>
                      <a:r>
                        <a:rPr lang="fr-FR" dirty="0"/>
                        <a:t>600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8333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3608" y="1651406"/>
            <a:ext cx="1976861" cy="1371600"/>
          </a:xfrm>
        </p:spPr>
        <p:txBody>
          <a:bodyPr>
            <a:normAutofit fontScale="90000"/>
          </a:bodyPr>
          <a:lstStyle/>
          <a:p>
            <a:r>
              <a:rPr lang="fr-FR" dirty="0"/>
              <a:t>Index glycémiques des aliments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872924473"/>
              </p:ext>
            </p:extLst>
          </p:nvPr>
        </p:nvGraphicFramePr>
        <p:xfrm>
          <a:off x="1759342" y="242962"/>
          <a:ext cx="8966467" cy="6575653"/>
        </p:xfrm>
        <a:graphic>
          <a:graphicData uri="http://schemas.openxmlformats.org/drawingml/2006/table">
            <a:tbl>
              <a:tblPr firstRow="1" bandRow="1">
                <a:tableStyleId>{5C22544A-7EE6-4342-B048-85BDC9FD1C3A}</a:tableStyleId>
              </a:tblPr>
              <a:tblGrid>
                <a:gridCol w="2241617">
                  <a:extLst>
                    <a:ext uri="{9D8B030D-6E8A-4147-A177-3AD203B41FA5}">
                      <a16:colId xmlns:a16="http://schemas.microsoft.com/office/drawing/2014/main" val="20000"/>
                    </a:ext>
                  </a:extLst>
                </a:gridCol>
                <a:gridCol w="2233297">
                  <a:extLst>
                    <a:ext uri="{9D8B030D-6E8A-4147-A177-3AD203B41FA5}">
                      <a16:colId xmlns:a16="http://schemas.microsoft.com/office/drawing/2014/main" val="20001"/>
                    </a:ext>
                  </a:extLst>
                </a:gridCol>
                <a:gridCol w="2249936">
                  <a:extLst>
                    <a:ext uri="{9D8B030D-6E8A-4147-A177-3AD203B41FA5}">
                      <a16:colId xmlns:a16="http://schemas.microsoft.com/office/drawing/2014/main" val="20002"/>
                    </a:ext>
                  </a:extLst>
                </a:gridCol>
                <a:gridCol w="2241617">
                  <a:extLst>
                    <a:ext uri="{9D8B030D-6E8A-4147-A177-3AD203B41FA5}">
                      <a16:colId xmlns:a16="http://schemas.microsoft.com/office/drawing/2014/main" val="20003"/>
                    </a:ext>
                  </a:extLst>
                </a:gridCol>
              </a:tblGrid>
              <a:tr h="449173">
                <a:tc gridSpan="2">
                  <a:txBody>
                    <a:bodyPr/>
                    <a:lstStyle/>
                    <a:p>
                      <a:endParaRPr lang="fr-FR" dirty="0"/>
                    </a:p>
                  </a:txBody>
                  <a:tcPr/>
                </a:tc>
                <a:tc hMerge="1">
                  <a:txBody>
                    <a:bodyPr/>
                    <a:lstStyle/>
                    <a:p>
                      <a:endParaRPr lang="fr-FR" dirty="0"/>
                    </a:p>
                  </a:txBody>
                  <a:tcPr/>
                </a:tc>
                <a:tc gridSpan="2">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36737">
                <a:tc>
                  <a:txBody>
                    <a:bodyPr/>
                    <a:lstStyle/>
                    <a:p>
                      <a:r>
                        <a:rPr lang="fr-FR"/>
                        <a:t>Aliments</a:t>
                      </a:r>
                      <a:endParaRPr lang="fr-FR" dirty="0"/>
                    </a:p>
                  </a:txBody>
                  <a:tcPr/>
                </a:tc>
                <a:tc>
                  <a:txBody>
                    <a:bodyPr/>
                    <a:lstStyle/>
                    <a:p>
                      <a:r>
                        <a:rPr lang="fr-FR" dirty="0"/>
                        <a:t>Indices</a:t>
                      </a:r>
                    </a:p>
                  </a:txBody>
                  <a:tcPr/>
                </a:tc>
                <a:tc>
                  <a:txBody>
                    <a:bodyPr/>
                    <a:lstStyle/>
                    <a:p>
                      <a:r>
                        <a:rPr lang="fr-FR" dirty="0"/>
                        <a:t>Aliments</a:t>
                      </a:r>
                    </a:p>
                  </a:txBody>
                  <a:tcPr/>
                </a:tc>
                <a:tc>
                  <a:txBody>
                    <a:bodyPr/>
                    <a:lstStyle/>
                    <a:p>
                      <a:r>
                        <a:rPr lang="fr-FR" dirty="0"/>
                        <a:t>Indices</a:t>
                      </a:r>
                    </a:p>
                  </a:txBody>
                  <a:tcPr/>
                </a:tc>
                <a:extLst>
                  <a:ext uri="{0D108BD9-81ED-4DB2-BD59-A6C34878D82A}">
                    <a16:rowId xmlns:a16="http://schemas.microsoft.com/office/drawing/2014/main" val="10001"/>
                  </a:ext>
                </a:extLst>
              </a:tr>
              <a:tr h="336737">
                <a:tc>
                  <a:txBody>
                    <a:bodyPr/>
                    <a:lstStyle/>
                    <a:p>
                      <a:r>
                        <a:rPr lang="fr-FR" dirty="0"/>
                        <a:t>Maltose (Bière)</a:t>
                      </a:r>
                    </a:p>
                  </a:txBody>
                  <a:tcPr/>
                </a:tc>
                <a:tc>
                  <a:txBody>
                    <a:bodyPr/>
                    <a:lstStyle/>
                    <a:p>
                      <a:r>
                        <a:rPr lang="fr-FR" dirty="0"/>
                        <a:t>110</a:t>
                      </a:r>
                    </a:p>
                  </a:txBody>
                  <a:tcPr/>
                </a:tc>
                <a:tc>
                  <a:txBody>
                    <a:bodyPr/>
                    <a:lstStyle/>
                    <a:p>
                      <a:r>
                        <a:rPr lang="fr-FR" dirty="0"/>
                        <a:t>Riz</a:t>
                      </a:r>
                      <a:r>
                        <a:rPr lang="fr-FR" baseline="0" dirty="0"/>
                        <a:t> complet (Brun)</a:t>
                      </a:r>
                      <a:endParaRPr lang="fr-FR" dirty="0"/>
                    </a:p>
                  </a:txBody>
                  <a:tcPr/>
                </a:tc>
                <a:tc>
                  <a:txBody>
                    <a:bodyPr/>
                    <a:lstStyle/>
                    <a:p>
                      <a:r>
                        <a:rPr lang="fr-FR" dirty="0"/>
                        <a:t>50</a:t>
                      </a:r>
                    </a:p>
                  </a:txBody>
                  <a:tcPr/>
                </a:tc>
                <a:extLst>
                  <a:ext uri="{0D108BD9-81ED-4DB2-BD59-A6C34878D82A}">
                    <a16:rowId xmlns:a16="http://schemas.microsoft.com/office/drawing/2014/main" val="10002"/>
                  </a:ext>
                </a:extLst>
              </a:tr>
              <a:tr h="336737">
                <a:tc>
                  <a:txBody>
                    <a:bodyPr/>
                    <a:lstStyle/>
                    <a:p>
                      <a:r>
                        <a:rPr lang="fr-FR" dirty="0"/>
                        <a:t>Glucose</a:t>
                      </a:r>
                    </a:p>
                  </a:txBody>
                  <a:tcPr/>
                </a:tc>
                <a:tc>
                  <a:txBody>
                    <a:bodyPr/>
                    <a:lstStyle/>
                    <a:p>
                      <a:r>
                        <a:rPr lang="fr-FR" dirty="0"/>
                        <a:t>100</a:t>
                      </a:r>
                    </a:p>
                  </a:txBody>
                  <a:tcPr/>
                </a:tc>
                <a:tc>
                  <a:txBody>
                    <a:bodyPr/>
                    <a:lstStyle/>
                    <a:p>
                      <a:r>
                        <a:rPr lang="fr-FR" dirty="0"/>
                        <a:t>Riz Basmati</a:t>
                      </a:r>
                      <a:r>
                        <a:rPr lang="fr-FR" baseline="0" dirty="0"/>
                        <a:t> long</a:t>
                      </a:r>
                      <a:endParaRPr lang="fr-FR" dirty="0"/>
                    </a:p>
                  </a:txBody>
                  <a:tcPr/>
                </a:tc>
                <a:tc>
                  <a:txBody>
                    <a:bodyPr/>
                    <a:lstStyle/>
                    <a:p>
                      <a:r>
                        <a:rPr lang="fr-FR" dirty="0"/>
                        <a:t>50</a:t>
                      </a:r>
                    </a:p>
                  </a:txBody>
                  <a:tcPr/>
                </a:tc>
                <a:extLst>
                  <a:ext uri="{0D108BD9-81ED-4DB2-BD59-A6C34878D82A}">
                    <a16:rowId xmlns:a16="http://schemas.microsoft.com/office/drawing/2014/main" val="10003"/>
                  </a:ext>
                </a:extLst>
              </a:tr>
              <a:tr h="336737">
                <a:tc>
                  <a:txBody>
                    <a:bodyPr/>
                    <a:lstStyle/>
                    <a:p>
                      <a:r>
                        <a:rPr lang="fr-FR" dirty="0"/>
                        <a:t>Amidons modifiés</a:t>
                      </a:r>
                    </a:p>
                  </a:txBody>
                  <a:tcPr/>
                </a:tc>
                <a:tc>
                  <a:txBody>
                    <a:bodyPr/>
                    <a:lstStyle/>
                    <a:p>
                      <a:r>
                        <a:rPr lang="fr-FR" dirty="0"/>
                        <a:t>95</a:t>
                      </a:r>
                    </a:p>
                  </a:txBody>
                  <a:tcPr/>
                </a:tc>
                <a:tc>
                  <a:txBody>
                    <a:bodyPr/>
                    <a:lstStyle/>
                    <a:p>
                      <a:r>
                        <a:rPr lang="fr-FR" dirty="0"/>
                        <a:t>Riz blanc </a:t>
                      </a:r>
                    </a:p>
                  </a:txBody>
                  <a:tcPr/>
                </a:tc>
                <a:tc>
                  <a:txBody>
                    <a:bodyPr/>
                    <a:lstStyle/>
                    <a:p>
                      <a:r>
                        <a:rPr lang="fr-FR" dirty="0"/>
                        <a:t>70</a:t>
                      </a:r>
                    </a:p>
                  </a:txBody>
                  <a:tcPr/>
                </a:tc>
                <a:extLst>
                  <a:ext uri="{0D108BD9-81ED-4DB2-BD59-A6C34878D82A}">
                    <a16:rowId xmlns:a16="http://schemas.microsoft.com/office/drawing/2014/main" val="10004"/>
                  </a:ext>
                </a:extLst>
              </a:tr>
              <a:tr h="589290">
                <a:tc>
                  <a:txBody>
                    <a:bodyPr/>
                    <a:lstStyle/>
                    <a:p>
                      <a:r>
                        <a:rPr lang="fr-FR" dirty="0"/>
                        <a:t>Pommes de terre au four</a:t>
                      </a:r>
                    </a:p>
                  </a:txBody>
                  <a:tcPr/>
                </a:tc>
                <a:tc>
                  <a:txBody>
                    <a:bodyPr/>
                    <a:lstStyle/>
                    <a:p>
                      <a:r>
                        <a:rPr lang="fr-FR" dirty="0"/>
                        <a:t>95</a:t>
                      </a:r>
                    </a:p>
                  </a:txBody>
                  <a:tcPr/>
                </a:tc>
                <a:tc>
                  <a:txBody>
                    <a:bodyPr/>
                    <a:lstStyle/>
                    <a:p>
                      <a:r>
                        <a:rPr lang="fr-FR" dirty="0"/>
                        <a:t>Pommes de terre frites</a:t>
                      </a:r>
                    </a:p>
                  </a:txBody>
                  <a:tcPr/>
                </a:tc>
                <a:tc>
                  <a:txBody>
                    <a:bodyPr/>
                    <a:lstStyle/>
                    <a:p>
                      <a:r>
                        <a:rPr lang="fr-FR" dirty="0"/>
                        <a:t>95</a:t>
                      </a:r>
                    </a:p>
                  </a:txBody>
                  <a:tcPr/>
                </a:tc>
                <a:extLst>
                  <a:ext uri="{0D108BD9-81ED-4DB2-BD59-A6C34878D82A}">
                    <a16:rowId xmlns:a16="http://schemas.microsoft.com/office/drawing/2014/main" val="10005"/>
                  </a:ext>
                </a:extLst>
              </a:tr>
              <a:tr h="336737">
                <a:tc>
                  <a:txBody>
                    <a:bodyPr/>
                    <a:lstStyle/>
                    <a:p>
                      <a:r>
                        <a:rPr lang="fr-FR" dirty="0"/>
                        <a:t>Farines</a:t>
                      </a:r>
                      <a:r>
                        <a:rPr lang="fr-FR" baseline="0" dirty="0"/>
                        <a:t> de riz</a:t>
                      </a:r>
                      <a:endParaRPr lang="fr-FR" dirty="0"/>
                    </a:p>
                  </a:txBody>
                  <a:tcPr/>
                </a:tc>
                <a:tc>
                  <a:txBody>
                    <a:bodyPr/>
                    <a:lstStyle/>
                    <a:p>
                      <a:r>
                        <a:rPr lang="fr-FR" dirty="0"/>
                        <a:t>95</a:t>
                      </a:r>
                    </a:p>
                  </a:txBody>
                  <a:tcPr/>
                </a:tc>
                <a:tc>
                  <a:txBody>
                    <a:bodyPr/>
                    <a:lstStyle/>
                    <a:p>
                      <a:r>
                        <a:rPr lang="fr-FR" dirty="0"/>
                        <a:t>Carottes cuites </a:t>
                      </a:r>
                    </a:p>
                  </a:txBody>
                  <a:tcPr/>
                </a:tc>
                <a:tc>
                  <a:txBody>
                    <a:bodyPr/>
                    <a:lstStyle/>
                    <a:p>
                      <a:r>
                        <a:rPr lang="fr-FR" dirty="0"/>
                        <a:t>85</a:t>
                      </a:r>
                    </a:p>
                  </a:txBody>
                  <a:tcPr/>
                </a:tc>
                <a:extLst>
                  <a:ext uri="{0D108BD9-81ED-4DB2-BD59-A6C34878D82A}">
                    <a16:rowId xmlns:a16="http://schemas.microsoft.com/office/drawing/2014/main" val="10006"/>
                  </a:ext>
                </a:extLst>
              </a:tr>
              <a:tr h="589290">
                <a:tc>
                  <a:txBody>
                    <a:bodyPr/>
                    <a:lstStyle/>
                    <a:p>
                      <a:r>
                        <a:rPr lang="fr-FR" dirty="0"/>
                        <a:t>Pain blanc</a:t>
                      </a:r>
                    </a:p>
                  </a:txBody>
                  <a:tcPr/>
                </a:tc>
                <a:tc>
                  <a:txBody>
                    <a:bodyPr/>
                    <a:lstStyle/>
                    <a:p>
                      <a:r>
                        <a:rPr lang="fr-FR" dirty="0"/>
                        <a:t>95</a:t>
                      </a:r>
                    </a:p>
                  </a:txBody>
                  <a:tcPr/>
                </a:tc>
                <a:tc>
                  <a:txBody>
                    <a:bodyPr/>
                    <a:lstStyle/>
                    <a:p>
                      <a:r>
                        <a:rPr lang="fr-FR" dirty="0"/>
                        <a:t>Riz à cuisson rapide</a:t>
                      </a:r>
                    </a:p>
                  </a:txBody>
                  <a:tcPr/>
                </a:tc>
                <a:tc>
                  <a:txBody>
                    <a:bodyPr/>
                    <a:lstStyle/>
                    <a:p>
                      <a:r>
                        <a:rPr lang="fr-FR" dirty="0"/>
                        <a:t>85</a:t>
                      </a:r>
                    </a:p>
                  </a:txBody>
                  <a:tcPr/>
                </a:tc>
                <a:extLst>
                  <a:ext uri="{0D108BD9-81ED-4DB2-BD59-A6C34878D82A}">
                    <a16:rowId xmlns:a16="http://schemas.microsoft.com/office/drawing/2014/main" val="10007"/>
                  </a:ext>
                </a:extLst>
              </a:tr>
              <a:tr h="589290">
                <a:tc>
                  <a:txBody>
                    <a:bodyPr/>
                    <a:lstStyle/>
                    <a:p>
                      <a:r>
                        <a:rPr lang="fr-FR" dirty="0"/>
                        <a:t>Sucre (saccharose)</a:t>
                      </a:r>
                    </a:p>
                  </a:txBody>
                  <a:tcPr/>
                </a:tc>
                <a:tc>
                  <a:txBody>
                    <a:bodyPr/>
                    <a:lstStyle/>
                    <a:p>
                      <a:r>
                        <a:rPr lang="fr-FR" dirty="0"/>
                        <a:t>75</a:t>
                      </a:r>
                    </a:p>
                  </a:txBody>
                  <a:tcPr/>
                </a:tc>
                <a:tc>
                  <a:txBody>
                    <a:bodyPr/>
                    <a:lstStyle/>
                    <a:p>
                      <a:r>
                        <a:rPr lang="fr-FR" dirty="0"/>
                        <a:t>Melon</a:t>
                      </a:r>
                    </a:p>
                  </a:txBody>
                  <a:tcPr/>
                </a:tc>
                <a:tc>
                  <a:txBody>
                    <a:bodyPr/>
                    <a:lstStyle/>
                    <a:p>
                      <a:r>
                        <a:rPr lang="fr-FR" dirty="0"/>
                        <a:t>75</a:t>
                      </a:r>
                    </a:p>
                  </a:txBody>
                  <a:tcPr/>
                </a:tc>
                <a:extLst>
                  <a:ext uri="{0D108BD9-81ED-4DB2-BD59-A6C34878D82A}">
                    <a16:rowId xmlns:a16="http://schemas.microsoft.com/office/drawing/2014/main" val="10008"/>
                  </a:ext>
                </a:extLst>
              </a:tr>
              <a:tr h="589290">
                <a:tc>
                  <a:txBody>
                    <a:bodyPr/>
                    <a:lstStyle/>
                    <a:p>
                      <a:r>
                        <a:rPr lang="fr-FR" dirty="0"/>
                        <a:t>Pain blanc</a:t>
                      </a:r>
                    </a:p>
                  </a:txBody>
                  <a:tcPr/>
                </a:tc>
                <a:tc>
                  <a:txBody>
                    <a:bodyPr/>
                    <a:lstStyle/>
                    <a:p>
                      <a:r>
                        <a:rPr lang="fr-FR" dirty="0"/>
                        <a:t>70</a:t>
                      </a:r>
                    </a:p>
                  </a:txBody>
                  <a:tcPr/>
                </a:tc>
                <a:tc>
                  <a:txBody>
                    <a:bodyPr/>
                    <a:lstStyle/>
                    <a:p>
                      <a:r>
                        <a:rPr lang="fr-FR" dirty="0"/>
                        <a:t>Céréales raffinées sucrées</a:t>
                      </a:r>
                    </a:p>
                  </a:txBody>
                  <a:tcPr/>
                </a:tc>
                <a:tc>
                  <a:txBody>
                    <a:bodyPr/>
                    <a:lstStyle/>
                    <a:p>
                      <a:r>
                        <a:rPr lang="fr-FR" dirty="0"/>
                        <a:t>70</a:t>
                      </a:r>
                    </a:p>
                  </a:txBody>
                  <a:tcPr/>
                </a:tc>
                <a:extLst>
                  <a:ext uri="{0D108BD9-81ED-4DB2-BD59-A6C34878D82A}">
                    <a16:rowId xmlns:a16="http://schemas.microsoft.com/office/drawing/2014/main" val="10009"/>
                  </a:ext>
                </a:extLst>
              </a:tr>
              <a:tr h="589290">
                <a:tc>
                  <a:txBody>
                    <a:bodyPr/>
                    <a:lstStyle/>
                    <a:p>
                      <a:r>
                        <a:rPr lang="fr-FR" dirty="0"/>
                        <a:t>Biscuits</a:t>
                      </a:r>
                    </a:p>
                  </a:txBody>
                  <a:tcPr/>
                </a:tc>
                <a:tc>
                  <a:txBody>
                    <a:bodyPr/>
                    <a:lstStyle/>
                    <a:p>
                      <a:r>
                        <a:rPr lang="fr-FR" dirty="0"/>
                        <a:t>70</a:t>
                      </a:r>
                    </a:p>
                  </a:txBody>
                  <a:tcPr/>
                </a:tc>
                <a:tc>
                  <a:txBody>
                    <a:bodyPr/>
                    <a:lstStyle/>
                    <a:p>
                      <a:r>
                        <a:rPr lang="fr-FR" dirty="0"/>
                        <a:t>Barres</a:t>
                      </a:r>
                      <a:r>
                        <a:rPr lang="fr-FR" baseline="0" dirty="0"/>
                        <a:t> chocolatées</a:t>
                      </a:r>
                      <a:endParaRPr lang="fr-FR" dirty="0"/>
                    </a:p>
                  </a:txBody>
                  <a:tcPr/>
                </a:tc>
                <a:tc>
                  <a:txBody>
                    <a:bodyPr/>
                    <a:lstStyle/>
                    <a:p>
                      <a:r>
                        <a:rPr lang="fr-FR" dirty="0"/>
                        <a:t>70</a:t>
                      </a:r>
                    </a:p>
                  </a:txBody>
                  <a:tcPr/>
                </a:tc>
                <a:extLst>
                  <a:ext uri="{0D108BD9-81ED-4DB2-BD59-A6C34878D82A}">
                    <a16:rowId xmlns:a16="http://schemas.microsoft.com/office/drawing/2014/main" val="10010"/>
                  </a:ext>
                </a:extLst>
              </a:tr>
              <a:tr h="336737">
                <a:tc>
                  <a:txBody>
                    <a:bodyPr/>
                    <a:lstStyle/>
                    <a:p>
                      <a:r>
                        <a:rPr lang="fr-FR" dirty="0"/>
                        <a:t>Colas</a:t>
                      </a:r>
                      <a:r>
                        <a:rPr lang="fr-FR" baseline="0" dirty="0"/>
                        <a:t> sodas</a:t>
                      </a:r>
                      <a:endParaRPr lang="fr-FR" dirty="0"/>
                    </a:p>
                  </a:txBody>
                  <a:tcPr/>
                </a:tc>
                <a:tc>
                  <a:txBody>
                    <a:bodyPr/>
                    <a:lstStyle/>
                    <a:p>
                      <a:r>
                        <a:rPr lang="fr-FR" dirty="0"/>
                        <a:t>70</a:t>
                      </a:r>
                    </a:p>
                  </a:txBody>
                  <a:tcPr/>
                </a:tc>
                <a:tc>
                  <a:txBody>
                    <a:bodyPr/>
                    <a:lstStyle/>
                    <a:p>
                      <a:r>
                        <a:rPr lang="fr-FR" dirty="0"/>
                        <a:t>Chips</a:t>
                      </a:r>
                    </a:p>
                  </a:txBody>
                  <a:tcPr/>
                </a:tc>
                <a:tc>
                  <a:txBody>
                    <a:bodyPr/>
                    <a:lstStyle/>
                    <a:p>
                      <a:r>
                        <a:rPr lang="fr-FR" dirty="0"/>
                        <a:t>70</a:t>
                      </a:r>
                    </a:p>
                  </a:txBody>
                  <a:tcPr/>
                </a:tc>
                <a:extLst>
                  <a:ext uri="{0D108BD9-81ED-4DB2-BD59-A6C34878D82A}">
                    <a16:rowId xmlns:a16="http://schemas.microsoft.com/office/drawing/2014/main" val="10011"/>
                  </a:ext>
                </a:extLst>
              </a:tr>
              <a:tr h="336737">
                <a:tc>
                  <a:txBody>
                    <a:bodyPr/>
                    <a:lstStyle/>
                    <a:p>
                      <a:r>
                        <a:rPr lang="fr-FR" dirty="0"/>
                        <a:t>Riz blanc</a:t>
                      </a:r>
                    </a:p>
                  </a:txBody>
                  <a:tcPr/>
                </a:tc>
                <a:tc>
                  <a:txBody>
                    <a:bodyPr/>
                    <a:lstStyle/>
                    <a:p>
                      <a:r>
                        <a:rPr lang="fr-FR" dirty="0"/>
                        <a:t>70</a:t>
                      </a:r>
                    </a:p>
                  </a:txBody>
                  <a:tcPr/>
                </a:tc>
                <a:tc>
                  <a:txBody>
                    <a:bodyPr/>
                    <a:lstStyle/>
                    <a:p>
                      <a:r>
                        <a:rPr lang="fr-FR" dirty="0"/>
                        <a:t>Mais moderne</a:t>
                      </a:r>
                    </a:p>
                  </a:txBody>
                  <a:tcPr/>
                </a:tc>
                <a:tc>
                  <a:txBody>
                    <a:bodyPr/>
                    <a:lstStyle/>
                    <a:p>
                      <a:r>
                        <a:rPr lang="fr-FR" dirty="0"/>
                        <a:t>70</a:t>
                      </a:r>
                    </a:p>
                  </a:txBody>
                  <a:tcPr/>
                </a:tc>
                <a:extLst>
                  <a:ext uri="{0D108BD9-81ED-4DB2-BD59-A6C34878D82A}">
                    <a16:rowId xmlns:a16="http://schemas.microsoft.com/office/drawing/2014/main" val="10012"/>
                  </a:ext>
                </a:extLst>
              </a:tr>
              <a:tr h="336737">
                <a:tc>
                  <a:txBody>
                    <a:bodyPr/>
                    <a:lstStyle/>
                    <a:p>
                      <a:r>
                        <a:rPr lang="fr-FR" dirty="0"/>
                        <a:t>Petits pois</a:t>
                      </a:r>
                    </a:p>
                  </a:txBody>
                  <a:tcPr/>
                </a:tc>
                <a:tc>
                  <a:txBody>
                    <a:bodyPr/>
                    <a:lstStyle/>
                    <a:p>
                      <a:r>
                        <a:rPr lang="fr-FR" dirty="0"/>
                        <a:t>50</a:t>
                      </a:r>
                    </a:p>
                  </a:txBody>
                  <a:tcPr/>
                </a:tc>
                <a:tc>
                  <a:txBody>
                    <a:bodyPr/>
                    <a:lstStyle/>
                    <a:p>
                      <a:r>
                        <a:rPr lang="fr-FR" dirty="0"/>
                        <a:t>Flocons d’avoine</a:t>
                      </a:r>
                    </a:p>
                  </a:txBody>
                  <a:tcPr/>
                </a:tc>
                <a:tc>
                  <a:txBody>
                    <a:bodyPr/>
                    <a:lstStyle/>
                    <a:p>
                      <a:r>
                        <a:rPr lang="fr-FR" dirty="0"/>
                        <a:t>40</a:t>
                      </a:r>
                    </a:p>
                  </a:txBody>
                  <a:tcPr/>
                </a:tc>
                <a:extLst>
                  <a:ext uri="{0D108BD9-81ED-4DB2-BD59-A6C34878D82A}">
                    <a16:rowId xmlns:a16="http://schemas.microsoft.com/office/drawing/2014/main" val="10013"/>
                  </a:ext>
                </a:extLst>
              </a:tr>
            </a:tbl>
          </a:graphicData>
        </a:graphic>
      </p:graphicFrame>
      <p:sp>
        <p:nvSpPr>
          <p:cNvPr id="4" name="Espace réservé du texte 3"/>
          <p:cNvSpPr>
            <a:spLocks noGrp="1"/>
          </p:cNvSpPr>
          <p:nvPr>
            <p:ph type="body" sz="half" idx="2"/>
          </p:nvPr>
        </p:nvSpPr>
        <p:spPr>
          <a:xfrm>
            <a:off x="423608" y="3271723"/>
            <a:ext cx="1976861" cy="1828800"/>
          </a:xfrm>
        </p:spPr>
        <p:txBody>
          <a:bodyPr/>
          <a:lstStyle/>
          <a:p>
            <a:endParaRPr lang="fr-FR" dirty="0"/>
          </a:p>
        </p:txBody>
      </p:sp>
    </p:spTree>
    <p:extLst>
      <p:ext uri="{BB962C8B-B14F-4D97-AF65-F5344CB8AC3E}">
        <p14:creationId xmlns:p14="http://schemas.microsoft.com/office/powerpoint/2010/main" val="123007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250" y="1322222"/>
            <a:ext cx="2736559" cy="1371600"/>
          </a:xfrm>
        </p:spPr>
        <p:txBody>
          <a:bodyPr/>
          <a:lstStyle/>
          <a:p>
            <a:r>
              <a:rPr lang="fr-FR" dirty="0"/>
              <a:t>Index glycémiques des aliments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955621159"/>
              </p:ext>
            </p:extLst>
          </p:nvPr>
        </p:nvGraphicFramePr>
        <p:xfrm>
          <a:off x="1545020" y="389721"/>
          <a:ext cx="8835413" cy="6078557"/>
        </p:xfrm>
        <a:graphic>
          <a:graphicData uri="http://schemas.openxmlformats.org/drawingml/2006/table">
            <a:tbl>
              <a:tblPr firstRow="1" bandRow="1">
                <a:tableStyleId>{5C22544A-7EE6-4342-B048-85BDC9FD1C3A}</a:tableStyleId>
              </a:tblPr>
              <a:tblGrid>
                <a:gridCol w="2228934">
                  <a:extLst>
                    <a:ext uri="{9D8B030D-6E8A-4147-A177-3AD203B41FA5}">
                      <a16:colId xmlns:a16="http://schemas.microsoft.com/office/drawing/2014/main" val="20000"/>
                    </a:ext>
                  </a:extLst>
                </a:gridCol>
                <a:gridCol w="2233081">
                  <a:extLst>
                    <a:ext uri="{9D8B030D-6E8A-4147-A177-3AD203B41FA5}">
                      <a16:colId xmlns:a16="http://schemas.microsoft.com/office/drawing/2014/main" val="20001"/>
                    </a:ext>
                  </a:extLst>
                </a:gridCol>
                <a:gridCol w="2171238">
                  <a:extLst>
                    <a:ext uri="{9D8B030D-6E8A-4147-A177-3AD203B41FA5}">
                      <a16:colId xmlns:a16="http://schemas.microsoft.com/office/drawing/2014/main" val="20002"/>
                    </a:ext>
                  </a:extLst>
                </a:gridCol>
                <a:gridCol w="2202160">
                  <a:extLst>
                    <a:ext uri="{9D8B030D-6E8A-4147-A177-3AD203B41FA5}">
                      <a16:colId xmlns:a16="http://schemas.microsoft.com/office/drawing/2014/main" val="20003"/>
                    </a:ext>
                  </a:extLst>
                </a:gridCol>
              </a:tblGrid>
              <a:tr h="377320">
                <a:tc gridSpan="2">
                  <a:txBody>
                    <a:bodyPr/>
                    <a:lstStyle/>
                    <a:p>
                      <a:endParaRPr lang="fr-FR" dirty="0"/>
                    </a:p>
                  </a:txBody>
                  <a:tcPr/>
                </a:tc>
                <a:tc hMerge="1">
                  <a:txBody>
                    <a:bodyPr/>
                    <a:lstStyle/>
                    <a:p>
                      <a:endParaRPr lang="fr-FR" dirty="0"/>
                    </a:p>
                  </a:txBody>
                  <a:tcPr/>
                </a:tc>
                <a:tc gridSpan="2">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7320">
                <a:tc>
                  <a:txBody>
                    <a:bodyPr/>
                    <a:lstStyle/>
                    <a:p>
                      <a:r>
                        <a:rPr lang="fr-FR" dirty="0"/>
                        <a:t>Aliments</a:t>
                      </a:r>
                    </a:p>
                  </a:txBody>
                  <a:tcPr/>
                </a:tc>
                <a:tc>
                  <a:txBody>
                    <a:bodyPr/>
                    <a:lstStyle/>
                    <a:p>
                      <a:r>
                        <a:rPr lang="fr-FR" dirty="0"/>
                        <a:t>Indice IG</a:t>
                      </a:r>
                    </a:p>
                  </a:txBody>
                  <a:tcPr/>
                </a:tc>
                <a:tc>
                  <a:txBody>
                    <a:bodyPr/>
                    <a:lstStyle/>
                    <a:p>
                      <a:r>
                        <a:rPr lang="fr-FR" dirty="0"/>
                        <a:t>Aliments</a:t>
                      </a:r>
                    </a:p>
                  </a:txBody>
                  <a:tcPr/>
                </a:tc>
                <a:tc>
                  <a:txBody>
                    <a:bodyPr/>
                    <a:lstStyle/>
                    <a:p>
                      <a:r>
                        <a:rPr lang="fr-FR" dirty="0"/>
                        <a:t>Indice IG</a:t>
                      </a:r>
                    </a:p>
                  </a:txBody>
                  <a:tcPr/>
                </a:tc>
                <a:extLst>
                  <a:ext uri="{0D108BD9-81ED-4DB2-BD59-A6C34878D82A}">
                    <a16:rowId xmlns:a16="http://schemas.microsoft.com/office/drawing/2014/main" val="10001"/>
                  </a:ext>
                </a:extLst>
              </a:tr>
              <a:tr h="377320">
                <a:tc>
                  <a:txBody>
                    <a:bodyPr/>
                    <a:lstStyle/>
                    <a:p>
                      <a:r>
                        <a:rPr lang="fr-FR" dirty="0"/>
                        <a:t>Patate douce</a:t>
                      </a:r>
                    </a:p>
                  </a:txBody>
                  <a:tcPr/>
                </a:tc>
                <a:tc>
                  <a:txBody>
                    <a:bodyPr/>
                    <a:lstStyle/>
                    <a:p>
                      <a:r>
                        <a:rPr lang="fr-FR" dirty="0"/>
                        <a:t>50</a:t>
                      </a:r>
                    </a:p>
                  </a:txBody>
                  <a:tcPr/>
                </a:tc>
                <a:tc>
                  <a:txBody>
                    <a:bodyPr/>
                    <a:lstStyle/>
                    <a:p>
                      <a:r>
                        <a:rPr lang="fr-FR" dirty="0"/>
                        <a:t>Pâtes</a:t>
                      </a:r>
                      <a:r>
                        <a:rPr lang="fr-FR" baseline="0" dirty="0"/>
                        <a:t> complètes</a:t>
                      </a:r>
                      <a:endParaRPr lang="fr-FR" dirty="0"/>
                    </a:p>
                  </a:txBody>
                  <a:tcPr/>
                </a:tc>
                <a:tc>
                  <a:txBody>
                    <a:bodyPr/>
                    <a:lstStyle/>
                    <a:p>
                      <a:r>
                        <a:rPr lang="fr-FR" dirty="0"/>
                        <a:t>50</a:t>
                      </a:r>
                    </a:p>
                  </a:txBody>
                  <a:tcPr/>
                </a:tc>
                <a:extLst>
                  <a:ext uri="{0D108BD9-81ED-4DB2-BD59-A6C34878D82A}">
                    <a16:rowId xmlns:a16="http://schemas.microsoft.com/office/drawing/2014/main" val="10002"/>
                  </a:ext>
                </a:extLst>
              </a:tr>
              <a:tr h="642679">
                <a:tc>
                  <a:txBody>
                    <a:bodyPr/>
                    <a:lstStyle/>
                    <a:p>
                      <a:r>
                        <a:rPr lang="fr-FR" dirty="0"/>
                        <a:t>Jus de fruits frais sans sucre</a:t>
                      </a:r>
                    </a:p>
                  </a:txBody>
                  <a:tcPr/>
                </a:tc>
                <a:tc>
                  <a:txBody>
                    <a:bodyPr/>
                    <a:lstStyle/>
                    <a:p>
                      <a:r>
                        <a:rPr lang="fr-FR" dirty="0"/>
                        <a:t>40</a:t>
                      </a:r>
                    </a:p>
                  </a:txBody>
                  <a:tcPr/>
                </a:tc>
                <a:tc>
                  <a:txBody>
                    <a:bodyPr/>
                    <a:lstStyle/>
                    <a:p>
                      <a:r>
                        <a:rPr lang="fr-FR" dirty="0"/>
                        <a:t>Céréales complètes</a:t>
                      </a:r>
                    </a:p>
                  </a:txBody>
                  <a:tcPr/>
                </a:tc>
                <a:tc>
                  <a:txBody>
                    <a:bodyPr/>
                    <a:lstStyle/>
                    <a:p>
                      <a:r>
                        <a:rPr lang="fr-FR" dirty="0"/>
                        <a:t>45</a:t>
                      </a:r>
                    </a:p>
                  </a:txBody>
                  <a:tcPr/>
                </a:tc>
                <a:extLst>
                  <a:ext uri="{0D108BD9-81ED-4DB2-BD59-A6C34878D82A}">
                    <a16:rowId xmlns:a16="http://schemas.microsoft.com/office/drawing/2014/main" val="10003"/>
                  </a:ext>
                </a:extLst>
              </a:tr>
              <a:tr h="642679">
                <a:tc>
                  <a:txBody>
                    <a:bodyPr/>
                    <a:lstStyle/>
                    <a:p>
                      <a:r>
                        <a:rPr lang="fr-FR" dirty="0"/>
                        <a:t>Pain de seigle</a:t>
                      </a:r>
                      <a:r>
                        <a:rPr lang="fr-FR" baseline="0" dirty="0"/>
                        <a:t> complet</a:t>
                      </a:r>
                      <a:endParaRPr lang="fr-FR" dirty="0"/>
                    </a:p>
                  </a:txBody>
                  <a:tcPr/>
                </a:tc>
                <a:tc>
                  <a:txBody>
                    <a:bodyPr/>
                    <a:lstStyle/>
                    <a:p>
                      <a:r>
                        <a:rPr lang="fr-FR" dirty="0"/>
                        <a:t>45</a:t>
                      </a:r>
                    </a:p>
                  </a:txBody>
                  <a:tcPr/>
                </a:tc>
                <a:tc>
                  <a:txBody>
                    <a:bodyPr/>
                    <a:lstStyle/>
                    <a:p>
                      <a:r>
                        <a:rPr lang="fr-FR" dirty="0"/>
                        <a:t>Pain intégral standard</a:t>
                      </a:r>
                    </a:p>
                  </a:txBody>
                  <a:tcPr/>
                </a:tc>
                <a:tc>
                  <a:txBody>
                    <a:bodyPr/>
                    <a:lstStyle/>
                    <a:p>
                      <a:r>
                        <a:rPr lang="fr-FR" dirty="0"/>
                        <a:t>45/50</a:t>
                      </a:r>
                    </a:p>
                  </a:txBody>
                  <a:tcPr/>
                </a:tc>
                <a:extLst>
                  <a:ext uri="{0D108BD9-81ED-4DB2-BD59-A6C34878D82A}">
                    <a16:rowId xmlns:a16="http://schemas.microsoft.com/office/drawing/2014/main" val="10004"/>
                  </a:ext>
                </a:extLst>
              </a:tr>
              <a:tr h="642679">
                <a:tc>
                  <a:txBody>
                    <a:bodyPr/>
                    <a:lstStyle/>
                    <a:p>
                      <a:r>
                        <a:rPr lang="fr-FR" dirty="0"/>
                        <a:t>Corn flakes, pop-corn</a:t>
                      </a:r>
                    </a:p>
                  </a:txBody>
                  <a:tcPr/>
                </a:tc>
                <a:tc>
                  <a:txBody>
                    <a:bodyPr/>
                    <a:lstStyle/>
                    <a:p>
                      <a:r>
                        <a:rPr lang="fr-FR" dirty="0"/>
                        <a:t>40</a:t>
                      </a:r>
                    </a:p>
                  </a:txBody>
                  <a:tcPr/>
                </a:tc>
                <a:tc>
                  <a:txBody>
                    <a:bodyPr/>
                    <a:lstStyle/>
                    <a:p>
                      <a:r>
                        <a:rPr lang="fr-FR" dirty="0"/>
                        <a:t>Spaghetti al dente</a:t>
                      </a:r>
                    </a:p>
                  </a:txBody>
                  <a:tcPr/>
                </a:tc>
                <a:tc>
                  <a:txBody>
                    <a:bodyPr/>
                    <a:lstStyle/>
                    <a:p>
                      <a:r>
                        <a:rPr lang="fr-FR" dirty="0"/>
                        <a:t>40</a:t>
                      </a:r>
                    </a:p>
                  </a:txBody>
                  <a:tcPr/>
                </a:tc>
                <a:extLst>
                  <a:ext uri="{0D108BD9-81ED-4DB2-BD59-A6C34878D82A}">
                    <a16:rowId xmlns:a16="http://schemas.microsoft.com/office/drawing/2014/main" val="10005"/>
                  </a:ext>
                </a:extLst>
              </a:tr>
              <a:tr h="377320">
                <a:tc>
                  <a:txBody>
                    <a:bodyPr/>
                    <a:lstStyle/>
                    <a:p>
                      <a:r>
                        <a:rPr lang="fr-FR" dirty="0"/>
                        <a:t>Haricots rouges</a:t>
                      </a:r>
                    </a:p>
                  </a:txBody>
                  <a:tcPr/>
                </a:tc>
                <a:tc>
                  <a:txBody>
                    <a:bodyPr/>
                    <a:lstStyle/>
                    <a:p>
                      <a:r>
                        <a:rPr lang="fr-FR" dirty="0"/>
                        <a:t>40</a:t>
                      </a:r>
                    </a:p>
                  </a:txBody>
                  <a:tcPr/>
                </a:tc>
                <a:tc>
                  <a:txBody>
                    <a:bodyPr/>
                    <a:lstStyle/>
                    <a:p>
                      <a:r>
                        <a:rPr lang="fr-FR" dirty="0"/>
                        <a:t>Pois secs</a:t>
                      </a:r>
                    </a:p>
                  </a:txBody>
                  <a:tcPr/>
                </a:tc>
                <a:tc>
                  <a:txBody>
                    <a:bodyPr/>
                    <a:lstStyle/>
                    <a:p>
                      <a:r>
                        <a:rPr lang="fr-FR" dirty="0"/>
                        <a:t>35</a:t>
                      </a:r>
                    </a:p>
                  </a:txBody>
                  <a:tcPr/>
                </a:tc>
                <a:extLst>
                  <a:ext uri="{0D108BD9-81ED-4DB2-BD59-A6C34878D82A}">
                    <a16:rowId xmlns:a16="http://schemas.microsoft.com/office/drawing/2014/main" val="10006"/>
                  </a:ext>
                </a:extLst>
              </a:tr>
              <a:tr h="377320">
                <a:tc>
                  <a:txBody>
                    <a:bodyPr/>
                    <a:lstStyle/>
                    <a:p>
                      <a:r>
                        <a:rPr lang="fr-FR" dirty="0"/>
                        <a:t>Pain intégral</a:t>
                      </a:r>
                    </a:p>
                  </a:txBody>
                  <a:tcPr/>
                </a:tc>
                <a:tc>
                  <a:txBody>
                    <a:bodyPr/>
                    <a:lstStyle/>
                    <a:p>
                      <a:r>
                        <a:rPr lang="fr-FR" dirty="0"/>
                        <a:t>35</a:t>
                      </a:r>
                    </a:p>
                  </a:txBody>
                  <a:tcPr/>
                </a:tc>
                <a:tc>
                  <a:txBody>
                    <a:bodyPr/>
                    <a:lstStyle/>
                    <a:p>
                      <a:r>
                        <a:rPr lang="fr-FR" dirty="0"/>
                        <a:t>Laitages</a:t>
                      </a:r>
                    </a:p>
                  </a:txBody>
                  <a:tcPr/>
                </a:tc>
                <a:tc>
                  <a:txBody>
                    <a:bodyPr/>
                    <a:lstStyle/>
                    <a:p>
                      <a:r>
                        <a:rPr lang="fr-FR" dirty="0"/>
                        <a:t>35</a:t>
                      </a:r>
                    </a:p>
                  </a:txBody>
                  <a:tcPr/>
                </a:tc>
                <a:extLst>
                  <a:ext uri="{0D108BD9-81ED-4DB2-BD59-A6C34878D82A}">
                    <a16:rowId xmlns:a16="http://schemas.microsoft.com/office/drawing/2014/main" val="10007"/>
                  </a:ext>
                </a:extLst>
              </a:tr>
              <a:tr h="377320">
                <a:tc>
                  <a:txBody>
                    <a:bodyPr/>
                    <a:lstStyle/>
                    <a:p>
                      <a:r>
                        <a:rPr lang="fr-FR" dirty="0"/>
                        <a:t>Lentilles</a:t>
                      </a:r>
                      <a:r>
                        <a:rPr lang="fr-FR" baseline="0" dirty="0"/>
                        <a:t> </a:t>
                      </a:r>
                      <a:endParaRPr lang="fr-FR" dirty="0"/>
                    </a:p>
                  </a:txBody>
                  <a:tcPr/>
                </a:tc>
                <a:tc>
                  <a:txBody>
                    <a:bodyPr/>
                    <a:lstStyle/>
                    <a:p>
                      <a:r>
                        <a:rPr lang="fr-FR" dirty="0"/>
                        <a:t>30</a:t>
                      </a:r>
                    </a:p>
                  </a:txBody>
                  <a:tcPr/>
                </a:tc>
                <a:tc>
                  <a:txBody>
                    <a:bodyPr/>
                    <a:lstStyle/>
                    <a:p>
                      <a:r>
                        <a:rPr lang="fr-FR" dirty="0"/>
                        <a:t>Pois chiches</a:t>
                      </a:r>
                    </a:p>
                  </a:txBody>
                  <a:tcPr/>
                </a:tc>
                <a:tc>
                  <a:txBody>
                    <a:bodyPr/>
                    <a:lstStyle/>
                    <a:p>
                      <a:r>
                        <a:rPr lang="fr-FR" dirty="0"/>
                        <a:t>30</a:t>
                      </a:r>
                    </a:p>
                  </a:txBody>
                  <a:tcPr/>
                </a:tc>
                <a:extLst>
                  <a:ext uri="{0D108BD9-81ED-4DB2-BD59-A6C34878D82A}">
                    <a16:rowId xmlns:a16="http://schemas.microsoft.com/office/drawing/2014/main" val="10008"/>
                  </a:ext>
                </a:extLst>
              </a:tr>
              <a:tr h="377320">
                <a:tc>
                  <a:txBody>
                    <a:bodyPr/>
                    <a:lstStyle/>
                    <a:p>
                      <a:r>
                        <a:rPr lang="fr-FR" dirty="0"/>
                        <a:t>Fruits frais</a:t>
                      </a:r>
                    </a:p>
                  </a:txBody>
                  <a:tcPr/>
                </a:tc>
                <a:tc>
                  <a:txBody>
                    <a:bodyPr/>
                    <a:lstStyle/>
                    <a:p>
                      <a:r>
                        <a:rPr lang="fr-FR" dirty="0"/>
                        <a:t>30</a:t>
                      </a:r>
                    </a:p>
                  </a:txBody>
                  <a:tcPr/>
                </a:tc>
                <a:tc>
                  <a:txBody>
                    <a:bodyPr/>
                    <a:lstStyle/>
                    <a:p>
                      <a:r>
                        <a:rPr lang="fr-FR" dirty="0"/>
                        <a:t>Chocolat</a:t>
                      </a:r>
                      <a:r>
                        <a:rPr lang="fr-FR" baseline="0" dirty="0"/>
                        <a:t> noir</a:t>
                      </a:r>
                      <a:endParaRPr lang="fr-FR" dirty="0"/>
                    </a:p>
                  </a:txBody>
                  <a:tcPr/>
                </a:tc>
                <a:tc>
                  <a:txBody>
                    <a:bodyPr/>
                    <a:lstStyle/>
                    <a:p>
                      <a:r>
                        <a:rPr lang="fr-FR" dirty="0"/>
                        <a:t>22</a:t>
                      </a:r>
                    </a:p>
                  </a:txBody>
                  <a:tcPr/>
                </a:tc>
                <a:extLst>
                  <a:ext uri="{0D108BD9-81ED-4DB2-BD59-A6C34878D82A}">
                    <a16:rowId xmlns:a16="http://schemas.microsoft.com/office/drawing/2014/main" val="10009"/>
                  </a:ext>
                </a:extLst>
              </a:tr>
              <a:tr h="377320">
                <a:tc>
                  <a:txBody>
                    <a:bodyPr/>
                    <a:lstStyle/>
                    <a:p>
                      <a:r>
                        <a:rPr lang="fr-FR" dirty="0"/>
                        <a:t>Fructose</a:t>
                      </a:r>
                    </a:p>
                  </a:txBody>
                  <a:tcPr/>
                </a:tc>
                <a:tc>
                  <a:txBody>
                    <a:bodyPr/>
                    <a:lstStyle/>
                    <a:p>
                      <a:r>
                        <a:rPr lang="fr-FR" dirty="0"/>
                        <a:t>20</a:t>
                      </a:r>
                    </a:p>
                  </a:txBody>
                  <a:tcPr/>
                </a:tc>
                <a:tc>
                  <a:txBody>
                    <a:bodyPr/>
                    <a:lstStyle/>
                    <a:p>
                      <a:r>
                        <a:rPr lang="fr-FR" dirty="0"/>
                        <a:t>Aubergines</a:t>
                      </a:r>
                    </a:p>
                  </a:txBody>
                  <a:tcPr/>
                </a:tc>
                <a:tc>
                  <a:txBody>
                    <a:bodyPr/>
                    <a:lstStyle/>
                    <a:p>
                      <a:r>
                        <a:rPr lang="fr-FR" dirty="0"/>
                        <a:t>15</a:t>
                      </a:r>
                    </a:p>
                  </a:txBody>
                  <a:tcPr/>
                </a:tc>
                <a:extLst>
                  <a:ext uri="{0D108BD9-81ED-4DB2-BD59-A6C34878D82A}">
                    <a16:rowId xmlns:a16="http://schemas.microsoft.com/office/drawing/2014/main" val="10010"/>
                  </a:ext>
                </a:extLst>
              </a:tr>
              <a:tr h="377320">
                <a:tc>
                  <a:txBody>
                    <a:bodyPr/>
                    <a:lstStyle/>
                    <a:p>
                      <a:r>
                        <a:rPr lang="fr-FR" dirty="0"/>
                        <a:t>Soja</a:t>
                      </a:r>
                    </a:p>
                  </a:txBody>
                  <a:tcPr/>
                </a:tc>
                <a:tc>
                  <a:txBody>
                    <a:bodyPr/>
                    <a:lstStyle/>
                    <a:p>
                      <a:r>
                        <a:rPr lang="fr-FR" dirty="0"/>
                        <a:t>15</a:t>
                      </a:r>
                    </a:p>
                  </a:txBody>
                  <a:tcPr/>
                </a:tc>
                <a:tc>
                  <a:txBody>
                    <a:bodyPr/>
                    <a:lstStyle/>
                    <a:p>
                      <a:r>
                        <a:rPr lang="fr-FR" dirty="0"/>
                        <a:t>Cacahuètes, noix</a:t>
                      </a:r>
                    </a:p>
                  </a:txBody>
                  <a:tcPr/>
                </a:tc>
                <a:tc>
                  <a:txBody>
                    <a:bodyPr/>
                    <a:lstStyle/>
                    <a:p>
                      <a:r>
                        <a:rPr lang="fr-FR" dirty="0"/>
                        <a:t>15</a:t>
                      </a:r>
                    </a:p>
                  </a:txBody>
                  <a:tcPr/>
                </a:tc>
                <a:extLst>
                  <a:ext uri="{0D108BD9-81ED-4DB2-BD59-A6C34878D82A}">
                    <a16:rowId xmlns:a16="http://schemas.microsoft.com/office/drawing/2014/main" val="10011"/>
                  </a:ext>
                </a:extLst>
              </a:tr>
              <a:tr h="377320">
                <a:tc>
                  <a:txBody>
                    <a:bodyPr/>
                    <a:lstStyle/>
                    <a:p>
                      <a:r>
                        <a:rPr lang="fr-FR" dirty="0"/>
                        <a:t>Légumes</a:t>
                      </a:r>
                      <a:r>
                        <a:rPr lang="fr-FR" baseline="0" dirty="0"/>
                        <a:t> verts</a:t>
                      </a:r>
                      <a:endParaRPr lang="fr-FR" dirty="0"/>
                    </a:p>
                  </a:txBody>
                  <a:tcPr/>
                </a:tc>
                <a:tc>
                  <a:txBody>
                    <a:bodyPr/>
                    <a:lstStyle/>
                    <a:p>
                      <a:r>
                        <a:rPr lang="fr-FR" dirty="0"/>
                        <a:t>15</a:t>
                      </a:r>
                    </a:p>
                  </a:txBody>
                  <a:tcPr/>
                </a:tc>
                <a:tc>
                  <a:txBody>
                    <a:bodyPr/>
                    <a:lstStyle/>
                    <a:p>
                      <a:r>
                        <a:rPr lang="fr-FR" dirty="0"/>
                        <a:t>Tomate</a:t>
                      </a:r>
                    </a:p>
                  </a:txBody>
                  <a:tcPr/>
                </a:tc>
                <a:tc>
                  <a:txBody>
                    <a:bodyPr/>
                    <a:lstStyle/>
                    <a:p>
                      <a:r>
                        <a:rPr lang="fr-FR" dirty="0"/>
                        <a:t>15</a:t>
                      </a:r>
                    </a:p>
                  </a:txBody>
                  <a:tcPr/>
                </a:tc>
                <a:extLst>
                  <a:ext uri="{0D108BD9-81ED-4DB2-BD59-A6C34878D82A}">
                    <a16:rowId xmlns:a16="http://schemas.microsoft.com/office/drawing/2014/main" val="10012"/>
                  </a:ext>
                </a:extLst>
              </a:tr>
              <a:tr h="377320">
                <a:tc>
                  <a:txBody>
                    <a:bodyPr/>
                    <a:lstStyle/>
                    <a:p>
                      <a:r>
                        <a:rPr lang="fr-FR" dirty="0"/>
                        <a:t>Citron</a:t>
                      </a:r>
                    </a:p>
                  </a:txBody>
                  <a:tcPr/>
                </a:tc>
                <a:tc>
                  <a:txBody>
                    <a:bodyPr/>
                    <a:lstStyle/>
                    <a:p>
                      <a:r>
                        <a:rPr lang="fr-FR" dirty="0"/>
                        <a:t>15</a:t>
                      </a:r>
                    </a:p>
                  </a:txBody>
                  <a:tcPr/>
                </a:tc>
                <a:tc>
                  <a:txBody>
                    <a:bodyPr/>
                    <a:lstStyle/>
                    <a:p>
                      <a:r>
                        <a:rPr lang="fr-FR" dirty="0"/>
                        <a:t>Champignons</a:t>
                      </a:r>
                    </a:p>
                  </a:txBody>
                  <a:tcPr/>
                </a:tc>
                <a:tc>
                  <a:txBody>
                    <a:bodyPr/>
                    <a:lstStyle/>
                    <a:p>
                      <a:r>
                        <a:rPr lang="fr-FR" dirty="0"/>
                        <a:t>15</a:t>
                      </a:r>
                    </a:p>
                  </a:txBody>
                  <a:tcPr/>
                </a:tc>
                <a:extLst>
                  <a:ext uri="{0D108BD9-81ED-4DB2-BD59-A6C34878D82A}">
                    <a16:rowId xmlns:a16="http://schemas.microsoft.com/office/drawing/2014/main" val="10013"/>
                  </a:ext>
                </a:extLst>
              </a:tr>
            </a:tbl>
          </a:graphicData>
        </a:graphic>
      </p:graphicFrame>
      <p:sp>
        <p:nvSpPr>
          <p:cNvPr id="4" name="Espace réservé du texte 3"/>
          <p:cNvSpPr>
            <a:spLocks noGrp="1"/>
          </p:cNvSpPr>
          <p:nvPr>
            <p:ph type="body" sz="half" idx="2"/>
          </p:nvPr>
        </p:nvSpPr>
        <p:spPr>
          <a:xfrm>
            <a:off x="358446" y="2971800"/>
            <a:ext cx="2611526" cy="1828800"/>
          </a:xfrm>
        </p:spPr>
        <p:txBody>
          <a:bodyPr/>
          <a:lstStyle/>
          <a:p>
            <a:endParaRPr lang="fr-FR" dirty="0"/>
          </a:p>
        </p:txBody>
      </p:sp>
    </p:spTree>
    <p:extLst>
      <p:ext uri="{BB962C8B-B14F-4D97-AF65-F5344CB8AC3E}">
        <p14:creationId xmlns:p14="http://schemas.microsoft.com/office/powerpoint/2010/main" val="646307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B1C6D4-532A-4546-A112-38A922DA4619}"/>
              </a:ext>
            </a:extLst>
          </p:cNvPr>
          <p:cNvSpPr>
            <a:spLocks noGrp="1"/>
          </p:cNvSpPr>
          <p:nvPr>
            <p:ph type="title"/>
          </p:nvPr>
        </p:nvSpPr>
        <p:spPr/>
        <p:txBody>
          <a:bodyPr/>
          <a:lstStyle/>
          <a:p>
            <a:r>
              <a:rPr lang="fr-FR" dirty="0"/>
              <a:t>Nutriments</a:t>
            </a:r>
          </a:p>
        </p:txBody>
      </p:sp>
      <p:sp>
        <p:nvSpPr>
          <p:cNvPr id="3" name="Espace réservé du contenu 2">
            <a:extLst>
              <a:ext uri="{FF2B5EF4-FFF2-40B4-BE49-F238E27FC236}">
                <a16:creationId xmlns:a16="http://schemas.microsoft.com/office/drawing/2014/main" id="{7F982345-5DE4-42D1-AA8B-19BC071325D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93379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accent1"/>
            </a:solidFill>
          </a:ln>
        </p:spPr>
        <p:txBody>
          <a:bodyPr/>
          <a:lstStyle/>
          <a:p>
            <a:r>
              <a:rPr lang="fr-FR" dirty="0"/>
              <a:t>Les glucides</a:t>
            </a:r>
          </a:p>
        </p:txBody>
      </p:sp>
      <p:sp>
        <p:nvSpPr>
          <p:cNvPr id="3" name="Espace réservé du contenu 2"/>
          <p:cNvSpPr>
            <a:spLocks noGrp="1"/>
          </p:cNvSpPr>
          <p:nvPr>
            <p:ph idx="1"/>
          </p:nvPr>
        </p:nvSpPr>
        <p:spPr/>
        <p:txBody>
          <a:bodyPr/>
          <a:lstStyle/>
          <a:p>
            <a:r>
              <a:rPr lang="fr-FR" dirty="0"/>
              <a:t>Sucres ou hydrates de carbone : ils fournissent de l’énergie plus ou moins rapidement. Il existe deux catégories :</a:t>
            </a:r>
          </a:p>
          <a:p>
            <a:r>
              <a:rPr lang="fr-FR" dirty="0"/>
              <a:t>Les glucides dits « simples » à INDEX GLYCEMIQUE ELEVE , sous forme de saccharose- extrait de betterave ou de canne à sucre, miel, sodas et sous forme de fructose-fruits, légumes et lait(lactose).</a:t>
            </a:r>
          </a:p>
          <a:p>
            <a:r>
              <a:rPr lang="fr-FR" dirty="0"/>
              <a:t>Les glucides complexes à INDEX GLYCEMIQUE FAIBLE, dans l’amidon du pain, les céréales, les pâtes, les féculents, les légumineuses et les fruits secs</a:t>
            </a:r>
          </a:p>
        </p:txBody>
      </p:sp>
    </p:spTree>
    <p:extLst>
      <p:ext uri="{BB962C8B-B14F-4D97-AF65-F5344CB8AC3E}">
        <p14:creationId xmlns:p14="http://schemas.microsoft.com/office/powerpoint/2010/main" val="79214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CD83E-21B6-43B2-A83D-0E5B5E0916D3}"/>
              </a:ext>
            </a:extLst>
          </p:cNvPr>
          <p:cNvSpPr>
            <a:spLocks noGrp="1"/>
          </p:cNvSpPr>
          <p:nvPr>
            <p:ph type="title"/>
          </p:nvPr>
        </p:nvSpPr>
        <p:spPr/>
        <p:txBody>
          <a:bodyPr>
            <a:normAutofit/>
          </a:bodyPr>
          <a:lstStyle/>
          <a:p>
            <a:pPr algn="ctr"/>
            <a:r>
              <a:rPr lang="fr-FR" dirty="0"/>
              <a:t>Définition de l’obésité</a:t>
            </a:r>
            <a:endParaRPr lang="fr-FR"/>
          </a:p>
        </p:txBody>
      </p:sp>
      <p:graphicFrame>
        <p:nvGraphicFramePr>
          <p:cNvPr id="5" name="Espace réservé du contenu 2">
            <a:extLst>
              <a:ext uri="{FF2B5EF4-FFF2-40B4-BE49-F238E27FC236}">
                <a16:creationId xmlns:a16="http://schemas.microsoft.com/office/drawing/2014/main" id="{8124AC3A-82FC-4245-A796-1BD6740AF009}"/>
              </a:ext>
            </a:extLst>
          </p:cNvPr>
          <p:cNvGraphicFramePr>
            <a:graphicFrameLocks noGrp="1"/>
          </p:cNvGraphicFramePr>
          <p:nvPr>
            <p:ph idx="1"/>
            <p:extLst>
              <p:ext uri="{D42A27DB-BD31-4B8C-83A1-F6EECF244321}">
                <p14:modId xmlns:p14="http://schemas.microsoft.com/office/powerpoint/2010/main" val="142555975"/>
              </p:ext>
            </p:extLst>
          </p:nvPr>
        </p:nvGraphicFramePr>
        <p:xfrm>
          <a:off x="1671144" y="1734207"/>
          <a:ext cx="9454056" cy="4301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19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1264" y="727094"/>
            <a:ext cx="10018713" cy="1194206"/>
          </a:xfrm>
          <a:ln>
            <a:solidFill>
              <a:schemeClr val="accent1"/>
            </a:solidFill>
          </a:ln>
        </p:spPr>
        <p:txBody>
          <a:bodyPr>
            <a:normAutofit fontScale="90000"/>
          </a:bodyPr>
          <a:lstStyle/>
          <a:p>
            <a:r>
              <a:rPr lang="fr-FR" dirty="0"/>
              <a:t>Les différentes catégories de sucres</a:t>
            </a:r>
          </a:p>
        </p:txBody>
      </p:sp>
      <p:sp>
        <p:nvSpPr>
          <p:cNvPr id="3" name="Espace réservé du contenu 2"/>
          <p:cNvSpPr>
            <a:spLocks noGrp="1"/>
          </p:cNvSpPr>
          <p:nvPr>
            <p:ph idx="1"/>
          </p:nvPr>
        </p:nvSpPr>
        <p:spPr/>
        <p:txBody>
          <a:bodyPr>
            <a:normAutofit/>
          </a:bodyPr>
          <a:lstStyle/>
          <a:p>
            <a:r>
              <a:rPr lang="fr-FR" dirty="0"/>
              <a:t>Les sucres composés d’une seule molécule, sous trois formes :</a:t>
            </a:r>
          </a:p>
          <a:p>
            <a:pPr lvl="1"/>
            <a:r>
              <a:rPr lang="fr-FR" dirty="0"/>
              <a:t>Le glucose, c’est le sucre blanc classique,</a:t>
            </a:r>
          </a:p>
          <a:p>
            <a:pPr lvl="1"/>
            <a:r>
              <a:rPr lang="fr-FR" dirty="0"/>
              <a:t>Le fructose, qui est présent dans les fruits, les légumes,</a:t>
            </a:r>
          </a:p>
          <a:p>
            <a:pPr lvl="1"/>
            <a:r>
              <a:rPr lang="fr-FR" dirty="0"/>
              <a:t>Le galactose qui est l’un des sucres du lait.</a:t>
            </a:r>
          </a:p>
          <a:p>
            <a:r>
              <a:rPr lang="fr-FR" dirty="0"/>
              <a:t>Les sucres composés de plusieurs molécules :</a:t>
            </a:r>
          </a:p>
          <a:p>
            <a:pPr lvl="1"/>
            <a:r>
              <a:rPr lang="fr-FR" dirty="0"/>
              <a:t>Le saccharose, composé de glucose et de fructose</a:t>
            </a:r>
          </a:p>
          <a:p>
            <a:pPr lvl="1"/>
            <a:r>
              <a:rPr lang="fr-FR" dirty="0"/>
              <a:t>Le lactose qui associe le glucose et le galactose</a:t>
            </a:r>
          </a:p>
          <a:p>
            <a:pPr lvl="1"/>
            <a:r>
              <a:rPr lang="fr-FR" dirty="0"/>
              <a:t>Le maltose qui est l’association de deux molécules de glucose.</a:t>
            </a:r>
          </a:p>
          <a:p>
            <a:pPr lvl="1"/>
            <a:endParaRPr lang="fr-FR" dirty="0"/>
          </a:p>
        </p:txBody>
      </p:sp>
    </p:spTree>
    <p:extLst>
      <p:ext uri="{BB962C8B-B14F-4D97-AF65-F5344CB8AC3E}">
        <p14:creationId xmlns:p14="http://schemas.microsoft.com/office/powerpoint/2010/main" val="138217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0"/>
            <a:ext cx="10018713" cy="1062533"/>
          </a:xfrm>
          <a:ln>
            <a:solidFill>
              <a:schemeClr val="accent1"/>
            </a:solidFill>
          </a:ln>
        </p:spPr>
        <p:txBody>
          <a:bodyPr/>
          <a:lstStyle/>
          <a:p>
            <a:r>
              <a:rPr lang="fr-FR" dirty="0"/>
              <a:t>Les lipides</a:t>
            </a:r>
          </a:p>
        </p:txBody>
      </p:sp>
      <p:sp>
        <p:nvSpPr>
          <p:cNvPr id="3" name="Espace réservé du contenu 2"/>
          <p:cNvSpPr>
            <a:spLocks noGrp="1"/>
          </p:cNvSpPr>
          <p:nvPr>
            <p:ph idx="1"/>
          </p:nvPr>
        </p:nvSpPr>
        <p:spPr>
          <a:xfrm>
            <a:off x="1484310" y="2154936"/>
            <a:ext cx="10018713" cy="2153718"/>
          </a:xfrm>
        </p:spPr>
        <p:txBody>
          <a:bodyPr/>
          <a:lstStyle/>
          <a:p>
            <a:r>
              <a:rPr lang="fr-FR" dirty="0"/>
              <a:t>Nous appelons « lipides » la graisse ou les matières grasses.</a:t>
            </a:r>
          </a:p>
          <a:p>
            <a:r>
              <a:rPr lang="fr-FR" dirty="0"/>
              <a:t>Ils sont constitués de molécules que l’on appelle « acides gras » et sont réparties en trois catégories.</a:t>
            </a:r>
          </a:p>
        </p:txBody>
      </p:sp>
    </p:spTree>
    <p:extLst>
      <p:ext uri="{BB962C8B-B14F-4D97-AF65-F5344CB8AC3E}">
        <p14:creationId xmlns:p14="http://schemas.microsoft.com/office/powerpoint/2010/main" val="426387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484311" y="685801"/>
            <a:ext cx="10018713" cy="1179576"/>
          </a:xfrm>
          <a:ln>
            <a:solidFill>
              <a:schemeClr val="accent1"/>
            </a:solidFill>
          </a:ln>
        </p:spPr>
        <p:txBody>
          <a:bodyPr/>
          <a:lstStyle/>
          <a:p>
            <a:r>
              <a:rPr lang="fr-FR" dirty="0"/>
              <a:t>Les différents types d’acides gras</a:t>
            </a:r>
          </a:p>
        </p:txBody>
      </p:sp>
      <p:sp>
        <p:nvSpPr>
          <p:cNvPr id="5" name="Espace réservé du contenu 4"/>
          <p:cNvSpPr>
            <a:spLocks noGrp="1"/>
          </p:cNvSpPr>
          <p:nvPr>
            <p:ph idx="1"/>
          </p:nvPr>
        </p:nvSpPr>
        <p:spPr>
          <a:xfrm>
            <a:off x="1484310" y="2106778"/>
            <a:ext cx="10018713" cy="4418380"/>
          </a:xfrm>
        </p:spPr>
        <p:txBody>
          <a:bodyPr>
            <a:normAutofit/>
          </a:bodyPr>
          <a:lstStyle/>
          <a:p>
            <a:r>
              <a:rPr lang="fr-FR" dirty="0"/>
              <a:t> Les acides gras saturés, qui apportent de l’énergie, aussi appelée « calorie », mais qui favorisent le surpoids et augmentent les risques cardio-vasculaires :</a:t>
            </a:r>
          </a:p>
          <a:p>
            <a:pPr lvl="1"/>
            <a:r>
              <a:rPr lang="fr-FR" dirty="0"/>
              <a:t>Beurre, charcuterie, viennoiserie, etc.</a:t>
            </a:r>
          </a:p>
          <a:p>
            <a:r>
              <a:rPr lang="fr-FR" dirty="0"/>
              <a:t>Les acides gras mono-insaturés, qui se trouvent surtout dans l’huile d’olive et l’huile de colza, protègent le cœur et les artères et sont recommandés pour le consommation journalières des lipides</a:t>
            </a:r>
          </a:p>
          <a:p>
            <a:r>
              <a:rPr lang="fr-FR" dirty="0"/>
              <a:t>Les acides gras polyinsaturés, qui eux-mêmes sont divisés en deux groupes :</a:t>
            </a:r>
          </a:p>
          <a:p>
            <a:pPr lvl="1"/>
            <a:r>
              <a:rPr lang="fr-FR" dirty="0"/>
              <a:t>Les omégas 3</a:t>
            </a:r>
          </a:p>
          <a:p>
            <a:pPr lvl="2"/>
            <a:r>
              <a:rPr lang="fr-FR" dirty="0"/>
              <a:t>Mémoire, cœur et artères,</a:t>
            </a:r>
          </a:p>
          <a:p>
            <a:pPr lvl="1"/>
            <a:r>
              <a:rPr lang="fr-FR" dirty="0"/>
              <a:t>Les omégas 6</a:t>
            </a:r>
          </a:p>
          <a:p>
            <a:pPr lvl="2"/>
            <a:r>
              <a:rPr lang="fr-FR" dirty="0"/>
              <a:t>Systèmes nerveux, cardio-vasculaire, mécanisme de défense immunitaire.</a:t>
            </a:r>
          </a:p>
          <a:p>
            <a:r>
              <a:rPr lang="fr-FR" dirty="0"/>
              <a:t>On les trouve :</a:t>
            </a:r>
          </a:p>
          <a:p>
            <a:r>
              <a:rPr lang="fr-FR" dirty="0"/>
              <a:t>Dans les huiles de maïs, de tournesol, de soja, de noix, de pépins de raisin</a:t>
            </a:r>
          </a:p>
        </p:txBody>
      </p:sp>
    </p:spTree>
    <p:extLst>
      <p:ext uri="{BB962C8B-B14F-4D97-AF65-F5344CB8AC3E}">
        <p14:creationId xmlns:p14="http://schemas.microsoft.com/office/powerpoint/2010/main" val="385811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protéines</a:t>
            </a:r>
          </a:p>
        </p:txBody>
      </p:sp>
      <p:sp>
        <p:nvSpPr>
          <p:cNvPr id="3" name="Espace réservé du contenu 2"/>
          <p:cNvSpPr>
            <a:spLocks noGrp="1"/>
          </p:cNvSpPr>
          <p:nvPr>
            <p:ph idx="1"/>
          </p:nvPr>
        </p:nvSpPr>
        <p:spPr/>
        <p:txBody>
          <a:bodyPr>
            <a:normAutofit/>
          </a:bodyPr>
          <a:lstStyle/>
          <a:p>
            <a:r>
              <a:rPr lang="fr-FR" dirty="0"/>
              <a:t>Les protéines jouent un rôle essentiel dans la perte de poids. Non seulement elles font brûler plus de calories, mais elles réduisent l’appétit, c’est ce qu’on appelle « l’effet de satiété par la production de corps cétoniques ».</a:t>
            </a:r>
          </a:p>
          <a:p>
            <a:r>
              <a:rPr lang="fr-FR" dirty="0"/>
              <a:t>Les corps cétoniques suppriment la faim et les pulsions alimentaires; ils fournissent 25% de l’énergie dont nous avons besoin et </a:t>
            </a:r>
            <a:r>
              <a:rPr lang="fr-FR" dirty="0" err="1"/>
              <a:t>a.pportent</a:t>
            </a:r>
            <a:r>
              <a:rPr lang="fr-FR" dirty="0"/>
              <a:t> 80 % des besoins du cerveau. De plus ils empêchent la destruction musculaire.</a:t>
            </a:r>
          </a:p>
          <a:p>
            <a:r>
              <a:rPr lang="fr-FR" dirty="0"/>
              <a:t>Nous mangeons aujourd’hui moins de protéines que nos ancêtres.</a:t>
            </a:r>
          </a:p>
          <a:p>
            <a:r>
              <a:rPr lang="fr-FR" dirty="0"/>
              <a:t>LES PROTEINES  se trouvent dans :</a:t>
            </a:r>
          </a:p>
          <a:p>
            <a:pPr lvl="1"/>
            <a:r>
              <a:rPr lang="fr-FR" dirty="0"/>
              <a:t>Les viandes, les volailles, les œufs et les fruits de mer mais pour les végétariens, dans </a:t>
            </a:r>
            <a:r>
              <a:rPr lang="fr-FR"/>
              <a:t>les légumes secs.</a:t>
            </a:r>
            <a:endParaRPr lang="fr-FR" dirty="0"/>
          </a:p>
        </p:txBody>
      </p:sp>
    </p:spTree>
    <p:extLst>
      <p:ext uri="{BB962C8B-B14F-4D97-AF65-F5344CB8AC3E}">
        <p14:creationId xmlns:p14="http://schemas.microsoft.com/office/powerpoint/2010/main" val="3176702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Répartition de l’ALIMENTATION</a:t>
            </a:r>
          </a:p>
        </p:txBody>
      </p:sp>
      <p:sp>
        <p:nvSpPr>
          <p:cNvPr id="3" name="Espace réservé du contenu 2"/>
          <p:cNvSpPr>
            <a:spLocks noGrp="1"/>
          </p:cNvSpPr>
          <p:nvPr>
            <p:ph idx="1"/>
          </p:nvPr>
        </p:nvSpPr>
        <p:spPr/>
        <p:txBody>
          <a:bodyPr/>
          <a:lstStyle/>
          <a:p>
            <a:r>
              <a:rPr lang="fr-FR" dirty="0"/>
              <a:t>Ta patiente doit manger : </a:t>
            </a:r>
          </a:p>
          <a:p>
            <a:pPr lvl="1"/>
            <a:r>
              <a:rPr lang="fr-FR" dirty="0"/>
              <a:t>15 % de protéines,</a:t>
            </a:r>
          </a:p>
          <a:p>
            <a:pPr lvl="1"/>
            <a:r>
              <a:rPr lang="fr-FR" dirty="0"/>
              <a:t>30% de lipides</a:t>
            </a:r>
          </a:p>
          <a:p>
            <a:pPr lvl="1"/>
            <a:r>
              <a:rPr lang="fr-FR" dirty="0"/>
              <a:t>55 % de Glucides</a:t>
            </a:r>
          </a:p>
        </p:txBody>
      </p:sp>
    </p:spTree>
    <p:extLst>
      <p:ext uri="{BB962C8B-B14F-4D97-AF65-F5344CB8AC3E}">
        <p14:creationId xmlns:p14="http://schemas.microsoft.com/office/powerpoint/2010/main" val="206330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Glucides</a:t>
            </a:r>
          </a:p>
        </p:txBody>
      </p:sp>
      <p:sp>
        <p:nvSpPr>
          <p:cNvPr id="3" name="Espace réservé du contenu 2"/>
          <p:cNvSpPr>
            <a:spLocks noGrp="1"/>
          </p:cNvSpPr>
          <p:nvPr>
            <p:ph idx="1"/>
          </p:nvPr>
        </p:nvSpPr>
        <p:spPr/>
        <p:txBody>
          <a:bodyPr/>
          <a:lstStyle/>
          <a:p>
            <a:r>
              <a:rPr lang="fr-FR" dirty="0"/>
              <a:t>Elle doit privilégier les aliments à index glycémique inférieur ou égal à 50:</a:t>
            </a:r>
          </a:p>
          <a:p>
            <a:pPr lvl="1"/>
            <a:r>
              <a:rPr lang="fr-FR" dirty="0"/>
              <a:t> Riz, pâtes, pomme de terre, petits pois, haricots blancs,</a:t>
            </a:r>
          </a:p>
          <a:p>
            <a:pPr lvl="1"/>
            <a:r>
              <a:rPr lang="fr-FR" dirty="0"/>
              <a:t>Le pain complet,</a:t>
            </a:r>
          </a:p>
          <a:p>
            <a:pPr lvl="1"/>
            <a:r>
              <a:rPr lang="fr-FR" dirty="0"/>
              <a:t>Légumes et crudités,</a:t>
            </a:r>
          </a:p>
          <a:p>
            <a:pPr lvl="1"/>
            <a:r>
              <a:rPr lang="fr-FR" dirty="0"/>
              <a:t>« LE CHOCOLAT NOIR »</a:t>
            </a:r>
          </a:p>
        </p:txBody>
      </p:sp>
    </p:spTree>
    <p:extLst>
      <p:ext uri="{BB962C8B-B14F-4D97-AF65-F5344CB8AC3E}">
        <p14:creationId xmlns:p14="http://schemas.microsoft.com/office/powerpoint/2010/main" val="175428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lipides</a:t>
            </a:r>
          </a:p>
        </p:txBody>
      </p:sp>
      <p:sp>
        <p:nvSpPr>
          <p:cNvPr id="3" name="Espace réservé du contenu 2"/>
          <p:cNvSpPr>
            <a:spLocks noGrp="1"/>
          </p:cNvSpPr>
          <p:nvPr>
            <p:ph idx="1"/>
          </p:nvPr>
        </p:nvSpPr>
        <p:spPr/>
        <p:txBody>
          <a:bodyPr/>
          <a:lstStyle/>
          <a:p>
            <a:r>
              <a:rPr lang="fr-FR" dirty="0"/>
              <a:t>On préféra les aliments riches en lipides mono et polyinsaturés :</a:t>
            </a:r>
          </a:p>
          <a:p>
            <a:pPr lvl="1"/>
            <a:r>
              <a:rPr lang="fr-FR" dirty="0"/>
              <a:t>Poissons</a:t>
            </a:r>
          </a:p>
          <a:p>
            <a:pPr lvl="1"/>
            <a:r>
              <a:rPr lang="fr-FR" dirty="0"/>
              <a:t>Viandes blanches</a:t>
            </a:r>
          </a:p>
          <a:p>
            <a:pPr lvl="1"/>
            <a:r>
              <a:rPr lang="fr-FR" dirty="0"/>
              <a:t>Viandes rouges :</a:t>
            </a:r>
          </a:p>
          <a:p>
            <a:pPr lvl="2"/>
            <a:r>
              <a:rPr lang="fr-FR" dirty="0"/>
              <a:t>Bœuf : Faux filet, </a:t>
            </a:r>
            <a:r>
              <a:rPr lang="fr-FR" dirty="0" err="1"/>
              <a:t>rumsteack</a:t>
            </a:r>
            <a:r>
              <a:rPr lang="fr-FR" dirty="0"/>
              <a:t>,</a:t>
            </a:r>
          </a:p>
          <a:p>
            <a:pPr lvl="1"/>
            <a:r>
              <a:rPr lang="fr-FR" dirty="0"/>
              <a:t>Huiles :</a:t>
            </a:r>
          </a:p>
          <a:p>
            <a:pPr lvl="2"/>
            <a:r>
              <a:rPr lang="fr-FR" dirty="0"/>
              <a:t>Olive, soja, tournesol, pépin de raisins</a:t>
            </a:r>
          </a:p>
        </p:txBody>
      </p:sp>
    </p:spTree>
    <p:extLst>
      <p:ext uri="{BB962C8B-B14F-4D97-AF65-F5344CB8AC3E}">
        <p14:creationId xmlns:p14="http://schemas.microsoft.com/office/powerpoint/2010/main" val="113037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t>
            </a:r>
            <a:r>
              <a:rPr lang="fr-FR" dirty="0" err="1"/>
              <a:t>proteines</a:t>
            </a:r>
            <a:endParaRPr lang="fr-FR" dirty="0"/>
          </a:p>
        </p:txBody>
      </p:sp>
      <p:sp>
        <p:nvSpPr>
          <p:cNvPr id="3" name="Espace réservé du contenu 2"/>
          <p:cNvSpPr>
            <a:spLocks noGrp="1"/>
          </p:cNvSpPr>
          <p:nvPr>
            <p:ph idx="1"/>
          </p:nvPr>
        </p:nvSpPr>
        <p:spPr/>
        <p:txBody>
          <a:bodyPr/>
          <a:lstStyle/>
          <a:p>
            <a:r>
              <a:rPr lang="fr-FR" dirty="0"/>
              <a:t>Les aliments qui présentent les protéines les plus élaborées et de qualité nutritionnelle satisfaisante sont les POISSONS</a:t>
            </a:r>
          </a:p>
          <a:p>
            <a:r>
              <a:rPr lang="fr-FR" dirty="0"/>
              <a:t>Poissons panés, surimi sont à exclure d’une alimentation équilibrée</a:t>
            </a:r>
          </a:p>
        </p:txBody>
      </p:sp>
    </p:spTree>
    <p:extLst>
      <p:ext uri="{BB962C8B-B14F-4D97-AF65-F5344CB8AC3E}">
        <p14:creationId xmlns:p14="http://schemas.microsoft.com/office/powerpoint/2010/main" val="788197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754C1-901C-4EBC-A369-416D7B06647C}"/>
              </a:ext>
            </a:extLst>
          </p:cNvPr>
          <p:cNvSpPr>
            <a:spLocks noGrp="1"/>
          </p:cNvSpPr>
          <p:nvPr>
            <p:ph type="title"/>
          </p:nvPr>
        </p:nvSpPr>
        <p:spPr/>
        <p:txBody>
          <a:bodyPr/>
          <a:lstStyle/>
          <a:p>
            <a:r>
              <a:rPr lang="fr-FR" dirty="0"/>
              <a:t>Equilibre alimentaire et poids</a:t>
            </a:r>
          </a:p>
        </p:txBody>
      </p:sp>
      <p:pic>
        <p:nvPicPr>
          <p:cNvPr id="5" name="Espace réservé du contenu 4">
            <a:extLst>
              <a:ext uri="{FF2B5EF4-FFF2-40B4-BE49-F238E27FC236}">
                <a16:creationId xmlns:a16="http://schemas.microsoft.com/office/drawing/2014/main" id="{55E71101-20D6-49FD-A800-B78AC174EC5F}"/>
              </a:ext>
            </a:extLst>
          </p:cNvPr>
          <p:cNvPicPr>
            <a:picLocks noGrp="1" noChangeAspect="1"/>
          </p:cNvPicPr>
          <p:nvPr>
            <p:ph idx="1"/>
          </p:nvPr>
        </p:nvPicPr>
        <p:blipFill>
          <a:blip r:embed="rId2"/>
          <a:stretch>
            <a:fillRect/>
          </a:stretch>
        </p:blipFill>
        <p:spPr>
          <a:xfrm>
            <a:off x="2470355" y="2072798"/>
            <a:ext cx="6444273" cy="3671968"/>
          </a:xfrm>
          <a:prstGeom prst="rect">
            <a:avLst/>
          </a:prstGeom>
        </p:spPr>
      </p:pic>
    </p:spTree>
    <p:extLst>
      <p:ext uri="{BB962C8B-B14F-4D97-AF65-F5344CB8AC3E}">
        <p14:creationId xmlns:p14="http://schemas.microsoft.com/office/powerpoint/2010/main" val="282929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55664-4049-4984-A53F-3572A664C10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F4D237D-9947-44A2-A803-8B8A3DF51AE8}"/>
              </a:ext>
            </a:extLst>
          </p:cNvPr>
          <p:cNvSpPr>
            <a:spLocks noGrp="1"/>
          </p:cNvSpPr>
          <p:nvPr>
            <p:ph idx="1"/>
          </p:nvPr>
        </p:nvSpPr>
        <p:spPr/>
        <p:txBody>
          <a:bodyPr/>
          <a:lstStyle/>
          <a:p>
            <a:r>
              <a:rPr lang="fr-FR" dirty="0"/>
              <a:t>Le poids est une affaire de CALORIES, tout régime nécessite une connaissance parfaite des aliments, de son métabolisme et de son environnement socio-professionnel. On ne peut pas faire l’économie de la NOTION de CALORIE. </a:t>
            </a:r>
          </a:p>
          <a:p>
            <a:pPr lvl="1"/>
            <a:r>
              <a:rPr lang="fr-FR" dirty="0"/>
              <a:t>Exemple : 1 kilo d’escalope de veau contient autant de graisse que dans une cuillère à soupe d’huile,</a:t>
            </a:r>
          </a:p>
          <a:p>
            <a:pPr marL="0" indent="0">
              <a:buNone/>
            </a:pPr>
            <a:r>
              <a:rPr lang="fr-FR" dirty="0"/>
              <a:t>VOUS DEVEZ APPRENDRE A CONTROLER LES APPORTS, LA PRISE DE POIDS N’EST PAS LE FAIT DU HASARD mais une inéquation entre apports </a:t>
            </a:r>
            <a:r>
              <a:rPr lang="fr-FR"/>
              <a:t>et dépenses.</a:t>
            </a:r>
            <a:endParaRPr lang="fr-FR" dirty="0"/>
          </a:p>
          <a:p>
            <a:pPr marL="0" indent="0">
              <a:buNone/>
            </a:pPr>
            <a:endParaRPr lang="fr-FR" dirty="0"/>
          </a:p>
        </p:txBody>
      </p:sp>
    </p:spTree>
    <p:extLst>
      <p:ext uri="{BB962C8B-B14F-4D97-AF65-F5344CB8AC3E}">
        <p14:creationId xmlns:p14="http://schemas.microsoft.com/office/powerpoint/2010/main" val="27375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2DC9C-F81E-476B-84BF-65C352D72B85}"/>
              </a:ext>
            </a:extLst>
          </p:cNvPr>
          <p:cNvSpPr>
            <a:spLocks noGrp="1"/>
          </p:cNvSpPr>
          <p:nvPr>
            <p:ph type="title"/>
          </p:nvPr>
        </p:nvSpPr>
        <p:spPr/>
        <p:txBody>
          <a:bodyPr>
            <a:normAutofit/>
          </a:bodyPr>
          <a:lstStyle/>
          <a:p>
            <a:pPr algn="ctr"/>
            <a:r>
              <a:rPr lang="fr-FR" dirty="0"/>
              <a:t>L’ obésité est-elle une maladie,</a:t>
            </a:r>
            <a:endParaRPr lang="fr-FR"/>
          </a:p>
        </p:txBody>
      </p:sp>
      <p:graphicFrame>
        <p:nvGraphicFramePr>
          <p:cNvPr id="5" name="Espace réservé du contenu 2">
            <a:extLst>
              <a:ext uri="{FF2B5EF4-FFF2-40B4-BE49-F238E27FC236}">
                <a16:creationId xmlns:a16="http://schemas.microsoft.com/office/drawing/2014/main" id="{5655C05C-873A-4FF4-A1C2-55894D2BF953}"/>
              </a:ext>
            </a:extLst>
          </p:cNvPr>
          <p:cNvGraphicFramePr>
            <a:graphicFrameLocks noGrp="1"/>
          </p:cNvGraphicFramePr>
          <p:nvPr>
            <p:ph idx="1"/>
            <p:extLst>
              <p:ext uri="{D42A27DB-BD31-4B8C-83A1-F6EECF244321}">
                <p14:modId xmlns:p14="http://schemas.microsoft.com/office/powerpoint/2010/main" val="86510081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010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BED64-8E5D-420C-853D-250DC693127A}"/>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7376D866-F553-435D-9D9F-01608C8ACF5F}"/>
              </a:ext>
            </a:extLst>
          </p:cNvPr>
          <p:cNvSpPr>
            <a:spLocks noGrp="1"/>
          </p:cNvSpPr>
          <p:nvPr>
            <p:ph idx="1"/>
          </p:nvPr>
        </p:nvSpPr>
        <p:spPr>
          <a:xfrm>
            <a:off x="1066800" y="2103120"/>
            <a:ext cx="10058400" cy="3446342"/>
          </a:xfrm>
        </p:spPr>
        <p:txBody>
          <a:bodyPr>
            <a:normAutofit fontScale="92500" lnSpcReduction="10000"/>
          </a:bodyPr>
          <a:lstStyle/>
          <a:p>
            <a:pPr marL="0" indent="0">
              <a:buNone/>
            </a:pPr>
            <a:r>
              <a:rPr lang="fr-FR" dirty="0"/>
              <a:t>Son traitement n’est pas univoque et doit être appréhendé de manière individuelle. Les régimes sont multiples et aussi efficaces les uns et les autres, néanmoins tous les auteurs et les études sont d’accords pour mettre au centre de la prise en charge : </a:t>
            </a:r>
          </a:p>
          <a:p>
            <a:pPr marL="0" indent="0">
              <a:buNone/>
            </a:pPr>
            <a:r>
              <a:rPr lang="fr-FR" dirty="0"/>
              <a:t>LES CALORIES. Les apports doivent être inférieurs au dépenses.</a:t>
            </a:r>
          </a:p>
          <a:p>
            <a:pPr marL="0" indent="0">
              <a:buNone/>
            </a:pPr>
            <a:r>
              <a:rPr lang="fr-FR" dirty="0"/>
              <a:t>Les thérapies combinant la nutrition la diététique, l’activité physique et une approche </a:t>
            </a:r>
            <a:r>
              <a:rPr lang="fr-FR" dirty="0" err="1"/>
              <a:t>cognitivo</a:t>
            </a:r>
            <a:r>
              <a:rPr lang="fr-FR" dirty="0"/>
              <a:t>-comportementale sont plus efficaces ensemble que chaque approche prise séparément</a:t>
            </a:r>
          </a:p>
          <a:p>
            <a:pPr marL="0" indent="0">
              <a:buNone/>
            </a:pPr>
            <a:r>
              <a:rPr lang="fr-FR" dirty="0"/>
              <a:t>L’utilisation d’un traitement pharmaceutique pour perdre du poids apporte de meilleurs résultats s’il est combiné à des modification hygiéno-diététiques.</a:t>
            </a:r>
          </a:p>
          <a:p>
            <a:pPr marL="0" indent="0">
              <a:buNone/>
            </a:pPr>
            <a:r>
              <a:rPr lang="fr-FR" dirty="0"/>
              <a:t>Les aspects PSYCHOSOCIAUX permettent de travailler sur vos connaissances, vos conceptions (dimension cognitive) sur votre vécu émotionnel, sur les causes intime (dimension infra cognitive) et votre image ou votre estime de soi.</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475565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54704-1F72-441E-8ED0-3D83CDD45ACB}"/>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525824E2-EA8C-4B14-A3B4-14C372BFAC0F}"/>
              </a:ext>
            </a:extLst>
          </p:cNvPr>
          <p:cNvSpPr>
            <a:spLocks noGrp="1"/>
          </p:cNvSpPr>
          <p:nvPr>
            <p:ph idx="1"/>
          </p:nvPr>
        </p:nvSpPr>
        <p:spPr/>
        <p:txBody>
          <a:bodyPr/>
          <a:lstStyle/>
          <a:p>
            <a:r>
              <a:rPr lang="fr-FR" dirty="0"/>
              <a:t>CHIRURGIE OU REGIME</a:t>
            </a:r>
          </a:p>
          <a:p>
            <a:pPr lvl="1"/>
            <a:r>
              <a:rPr lang="fr-FR" dirty="0"/>
              <a:t>A ce jour, La chirurgie s’est imposée comme le traitement le plus efficace afin d’obtenir une perte pondérale importante et soutenue sur le long terme. L’impact positif de de cette chirurgie en termes de perte de poids et de résolution de certaines comorbidité ne doit pas nous faire oublier qu’une bonne préparation pré opératoire et un suivi post opératoire par une équipe multidisciplinaire spécialisée dans la prise en charge de cette chirurgie est recommandée et nécessaire pour obtenir le maintien de la perte de poids sur le long terme.</a:t>
            </a:r>
          </a:p>
        </p:txBody>
      </p:sp>
    </p:spTree>
    <p:extLst>
      <p:ext uri="{BB962C8B-B14F-4D97-AF65-F5344CB8AC3E}">
        <p14:creationId xmlns:p14="http://schemas.microsoft.com/office/powerpoint/2010/main" val="165069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297" y="685799"/>
            <a:ext cx="10058400" cy="1048408"/>
          </a:xfrm>
          <a:solidFill>
            <a:schemeClr val="accent2">
              <a:lumMod val="20000"/>
              <a:lumOff val="80000"/>
            </a:schemeClr>
          </a:solidFill>
          <a:ln>
            <a:solidFill>
              <a:schemeClr val="accent1">
                <a:lumMod val="90000"/>
              </a:schemeClr>
            </a:solidFill>
          </a:ln>
          <a:scene3d>
            <a:camera prst="orthographicFront"/>
            <a:lightRig rig="threePt" dir="t"/>
          </a:scene3d>
          <a:sp3d>
            <a:bevelT prst="angle"/>
          </a:sp3d>
        </p:spPr>
        <p:txBody>
          <a:bodyPr/>
          <a:lstStyle/>
          <a:p>
            <a:r>
              <a:rPr lang="fr-FR" dirty="0">
                <a:solidFill>
                  <a:schemeClr val="tx1"/>
                </a:solidFill>
              </a:rPr>
              <a:t>IMC : P/T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2824953"/>
              </p:ext>
            </p:extLst>
          </p:nvPr>
        </p:nvGraphicFramePr>
        <p:xfrm>
          <a:off x="914297" y="2853559"/>
          <a:ext cx="10018712" cy="3428178"/>
        </p:xfrm>
        <a:graphic>
          <a:graphicData uri="http://schemas.openxmlformats.org/drawingml/2006/table">
            <a:tbl>
              <a:tblPr firstRow="1" bandRow="1">
                <a:tableStyleId>{5C22544A-7EE6-4342-B048-85BDC9FD1C3A}</a:tableStyleId>
              </a:tblPr>
              <a:tblGrid>
                <a:gridCol w="5009356">
                  <a:extLst>
                    <a:ext uri="{9D8B030D-6E8A-4147-A177-3AD203B41FA5}">
                      <a16:colId xmlns:a16="http://schemas.microsoft.com/office/drawing/2014/main" val="20000"/>
                    </a:ext>
                  </a:extLst>
                </a:gridCol>
                <a:gridCol w="5009356">
                  <a:extLst>
                    <a:ext uri="{9D8B030D-6E8A-4147-A177-3AD203B41FA5}">
                      <a16:colId xmlns:a16="http://schemas.microsoft.com/office/drawing/2014/main" val="20001"/>
                    </a:ext>
                  </a:extLst>
                </a:gridCol>
              </a:tblGrid>
              <a:tr h="313701">
                <a:tc gridSpan="2">
                  <a:txBody>
                    <a:bodyPr/>
                    <a:lstStyle/>
                    <a:p>
                      <a:r>
                        <a:rPr lang="fr-FR" dirty="0"/>
                        <a:t>IMC idéal selon l’âge</a:t>
                      </a:r>
                    </a:p>
                  </a:txBody>
                  <a:tcPr/>
                </a:tc>
                <a:tc hMerge="1">
                  <a:txBody>
                    <a:bodyPr/>
                    <a:lstStyle/>
                    <a:p>
                      <a:endParaRPr lang="fr-FR" dirty="0"/>
                    </a:p>
                  </a:txBody>
                  <a:tcPr/>
                </a:tc>
                <a:extLst>
                  <a:ext uri="{0D108BD9-81ED-4DB2-BD59-A6C34878D82A}">
                    <a16:rowId xmlns:a16="http://schemas.microsoft.com/office/drawing/2014/main" val="10000"/>
                  </a:ext>
                </a:extLst>
              </a:tr>
              <a:tr h="313701">
                <a:tc>
                  <a:txBody>
                    <a:bodyPr/>
                    <a:lstStyle/>
                    <a:p>
                      <a:r>
                        <a:rPr lang="fr-FR" dirty="0"/>
                        <a:t>Age </a:t>
                      </a:r>
                    </a:p>
                  </a:txBody>
                  <a:tcPr/>
                </a:tc>
                <a:tc>
                  <a:txBody>
                    <a:bodyPr/>
                    <a:lstStyle/>
                    <a:p>
                      <a:r>
                        <a:rPr lang="fr-FR"/>
                        <a:t>IMC15</a:t>
                      </a:r>
                      <a:endParaRPr lang="fr-FR" dirty="0"/>
                    </a:p>
                  </a:txBody>
                  <a:tcPr/>
                </a:tc>
                <a:extLst>
                  <a:ext uri="{0D108BD9-81ED-4DB2-BD59-A6C34878D82A}">
                    <a16:rowId xmlns:a16="http://schemas.microsoft.com/office/drawing/2014/main" val="10001"/>
                  </a:ext>
                </a:extLst>
              </a:tr>
              <a:tr h="313701">
                <a:tc>
                  <a:txBody>
                    <a:bodyPr/>
                    <a:lstStyle/>
                    <a:p>
                      <a:r>
                        <a:rPr lang="fr-FR" dirty="0"/>
                        <a:t>19-25</a:t>
                      </a:r>
                    </a:p>
                  </a:txBody>
                  <a:tcPr/>
                </a:tc>
                <a:tc>
                  <a:txBody>
                    <a:bodyPr/>
                    <a:lstStyle/>
                    <a:p>
                      <a:r>
                        <a:rPr lang="fr-FR" dirty="0"/>
                        <a:t>19-24</a:t>
                      </a:r>
                    </a:p>
                  </a:txBody>
                  <a:tcPr/>
                </a:tc>
                <a:extLst>
                  <a:ext uri="{0D108BD9-81ED-4DB2-BD59-A6C34878D82A}">
                    <a16:rowId xmlns:a16="http://schemas.microsoft.com/office/drawing/2014/main" val="10002"/>
                  </a:ext>
                </a:extLst>
              </a:tr>
              <a:tr h="313701">
                <a:tc>
                  <a:txBody>
                    <a:bodyPr/>
                    <a:lstStyle/>
                    <a:p>
                      <a:r>
                        <a:rPr lang="fr-FR" dirty="0"/>
                        <a:t>26-35</a:t>
                      </a:r>
                    </a:p>
                  </a:txBody>
                  <a:tcPr/>
                </a:tc>
                <a:tc>
                  <a:txBody>
                    <a:bodyPr/>
                    <a:lstStyle/>
                    <a:p>
                      <a:r>
                        <a:rPr lang="fr-FR" dirty="0"/>
                        <a:t>20-25</a:t>
                      </a:r>
                    </a:p>
                  </a:txBody>
                  <a:tcPr/>
                </a:tc>
                <a:extLst>
                  <a:ext uri="{0D108BD9-81ED-4DB2-BD59-A6C34878D82A}">
                    <a16:rowId xmlns:a16="http://schemas.microsoft.com/office/drawing/2014/main" val="10003"/>
                  </a:ext>
                </a:extLst>
              </a:tr>
              <a:tr h="313701">
                <a:tc>
                  <a:txBody>
                    <a:bodyPr/>
                    <a:lstStyle/>
                    <a:p>
                      <a:r>
                        <a:rPr lang="fr-FR" dirty="0"/>
                        <a:t>36-44</a:t>
                      </a:r>
                    </a:p>
                  </a:txBody>
                  <a:tcPr/>
                </a:tc>
                <a:tc>
                  <a:txBody>
                    <a:bodyPr/>
                    <a:lstStyle/>
                    <a:p>
                      <a:r>
                        <a:rPr lang="fr-FR" dirty="0"/>
                        <a:t>21-26</a:t>
                      </a:r>
                    </a:p>
                  </a:txBody>
                  <a:tcPr/>
                </a:tc>
                <a:extLst>
                  <a:ext uri="{0D108BD9-81ED-4DB2-BD59-A6C34878D82A}">
                    <a16:rowId xmlns:a16="http://schemas.microsoft.com/office/drawing/2014/main" val="10004"/>
                  </a:ext>
                </a:extLst>
              </a:tr>
              <a:tr h="313701">
                <a:tc>
                  <a:txBody>
                    <a:bodyPr/>
                    <a:lstStyle/>
                    <a:p>
                      <a:r>
                        <a:rPr lang="fr-FR" dirty="0"/>
                        <a:t>45-55</a:t>
                      </a:r>
                    </a:p>
                  </a:txBody>
                  <a:tcPr/>
                </a:tc>
                <a:tc>
                  <a:txBody>
                    <a:bodyPr/>
                    <a:lstStyle/>
                    <a:p>
                      <a:r>
                        <a:rPr lang="fr-FR" dirty="0"/>
                        <a:t>22-27</a:t>
                      </a:r>
                    </a:p>
                  </a:txBody>
                  <a:tcPr/>
                </a:tc>
                <a:extLst>
                  <a:ext uri="{0D108BD9-81ED-4DB2-BD59-A6C34878D82A}">
                    <a16:rowId xmlns:a16="http://schemas.microsoft.com/office/drawing/2014/main" val="10005"/>
                  </a:ext>
                </a:extLst>
              </a:tr>
              <a:tr h="313701">
                <a:tc>
                  <a:txBody>
                    <a:bodyPr/>
                    <a:lstStyle/>
                    <a:p>
                      <a:r>
                        <a:rPr lang="fr-FR" dirty="0"/>
                        <a:t>56-64</a:t>
                      </a:r>
                    </a:p>
                  </a:txBody>
                  <a:tcPr/>
                </a:tc>
                <a:tc>
                  <a:txBody>
                    <a:bodyPr/>
                    <a:lstStyle/>
                    <a:p>
                      <a:r>
                        <a:rPr lang="fr-FR" dirty="0"/>
                        <a:t>23-28</a:t>
                      </a:r>
                    </a:p>
                  </a:txBody>
                  <a:tcPr/>
                </a:tc>
                <a:extLst>
                  <a:ext uri="{0D108BD9-81ED-4DB2-BD59-A6C34878D82A}">
                    <a16:rowId xmlns:a16="http://schemas.microsoft.com/office/drawing/2014/main" val="10006"/>
                  </a:ext>
                </a:extLst>
              </a:tr>
              <a:tr h="867858">
                <a:tc>
                  <a:txBody>
                    <a:bodyPr/>
                    <a:lstStyle/>
                    <a:p>
                      <a:r>
                        <a:rPr lang="fr-FR" dirty="0"/>
                        <a:t>Plus de 65</a:t>
                      </a:r>
                    </a:p>
                  </a:txBody>
                  <a:tcPr/>
                </a:tc>
                <a:tc>
                  <a:txBody>
                    <a:bodyPr/>
                    <a:lstStyle/>
                    <a:p>
                      <a:r>
                        <a:rPr lang="fr-FR" dirty="0"/>
                        <a:t>24-29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6135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5F67E-CB26-46FB-9976-817E54CDD68B}"/>
              </a:ext>
            </a:extLst>
          </p:cNvPr>
          <p:cNvSpPr>
            <a:spLocks noGrp="1"/>
          </p:cNvSpPr>
          <p:nvPr>
            <p:ph type="title"/>
          </p:nvPr>
        </p:nvSpPr>
        <p:spPr>
          <a:xfrm>
            <a:off x="1066800" y="642594"/>
            <a:ext cx="10058400" cy="1371600"/>
          </a:xfrm>
        </p:spPr>
        <p:txBody>
          <a:bodyPr>
            <a:normAutofit/>
          </a:bodyPr>
          <a:lstStyle/>
          <a:p>
            <a:pPr algn="ctr"/>
            <a:r>
              <a:rPr lang="fr-FR" dirty="0"/>
              <a:t>OBESITE</a:t>
            </a:r>
            <a:endParaRPr lang="fr-FR"/>
          </a:p>
        </p:txBody>
      </p:sp>
      <p:graphicFrame>
        <p:nvGraphicFramePr>
          <p:cNvPr id="5" name="Espace réservé du contenu 2">
            <a:extLst>
              <a:ext uri="{FF2B5EF4-FFF2-40B4-BE49-F238E27FC236}">
                <a16:creationId xmlns:a16="http://schemas.microsoft.com/office/drawing/2014/main" id="{6D2F2806-C67F-47D2-B505-2C03D6F94813}"/>
              </a:ext>
            </a:extLst>
          </p:cNvPr>
          <p:cNvGraphicFramePr>
            <a:graphicFrameLocks noGrp="1"/>
          </p:cNvGraphicFramePr>
          <p:nvPr>
            <p:ph idx="1"/>
            <p:extLst>
              <p:ext uri="{D42A27DB-BD31-4B8C-83A1-F6EECF244321}">
                <p14:modId xmlns:p14="http://schemas.microsoft.com/office/powerpoint/2010/main" val="192881363"/>
              </p:ext>
            </p:extLst>
          </p:nvPr>
        </p:nvGraphicFramePr>
        <p:xfrm>
          <a:off x="1066800" y="1870841"/>
          <a:ext cx="10058400" cy="4164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298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D32650-F6A1-4EBA-B7CB-AA39599D601A}"/>
              </a:ext>
            </a:extLst>
          </p:cNvPr>
          <p:cNvSpPr>
            <a:spLocks noGrp="1"/>
          </p:cNvSpPr>
          <p:nvPr>
            <p:ph type="title"/>
          </p:nvPr>
        </p:nvSpPr>
        <p:spPr/>
        <p:txBody>
          <a:bodyPr>
            <a:normAutofit fontScale="90000"/>
          </a:bodyPr>
          <a:lstStyle/>
          <a:p>
            <a:r>
              <a:rPr lang="fr-FR"/>
              <a:t>QUELS TYPE DE REGIME DANS L’OBESITE</a:t>
            </a:r>
          </a:p>
        </p:txBody>
      </p:sp>
      <p:sp>
        <p:nvSpPr>
          <p:cNvPr id="3" name="Espace réservé du contenu 2">
            <a:extLst>
              <a:ext uri="{FF2B5EF4-FFF2-40B4-BE49-F238E27FC236}">
                <a16:creationId xmlns:a16="http://schemas.microsoft.com/office/drawing/2014/main" id="{6AC43926-2395-4FDF-83EE-4E96E3A035A0}"/>
              </a:ext>
            </a:extLst>
          </p:cNvPr>
          <p:cNvSpPr>
            <a:spLocks noGrp="1"/>
          </p:cNvSpPr>
          <p:nvPr>
            <p:ph idx="1"/>
          </p:nvPr>
        </p:nvSpPr>
        <p:spPr/>
        <p:txBody>
          <a:bodyPr/>
          <a:lstStyle/>
          <a:p>
            <a:r>
              <a:rPr lang="fr-FR" dirty="0"/>
              <a:t>Les régimes pauvres en hydrates de carbone et pauvres en graisses sont « significativement » plus efficaces que les régime équilibrés selon une méta-analyse de 59 articles qui a recensé 48 essais cliniques comprenant un total de 7286 participants.</a:t>
            </a:r>
          </a:p>
          <a:p>
            <a:r>
              <a:rPr lang="fr-FR" dirty="0"/>
              <a:t>Les différentes études montrent que ce n’est pas tant le type de régime qui compte mais la réduction de l’apport calorique global. Une approche diététique seule est peu efficace au long cours avec plus de 90% de rechute à cinq ans.</a:t>
            </a:r>
          </a:p>
          <a:p>
            <a:r>
              <a:rPr lang="fr-FR" dirty="0"/>
              <a:t>Par ailleurs une activité seule permet une perte de poids moins importante qu’avec une approche diététique mais une meilleure STABILITE DU POIDS.</a:t>
            </a:r>
          </a:p>
        </p:txBody>
      </p:sp>
    </p:spTree>
    <p:extLst>
      <p:ext uri="{BB962C8B-B14F-4D97-AF65-F5344CB8AC3E}">
        <p14:creationId xmlns:p14="http://schemas.microsoft.com/office/powerpoint/2010/main" val="65457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3B9F5-7DA2-48C9-B262-DE612F5CE220}"/>
              </a:ext>
            </a:extLst>
          </p:cNvPr>
          <p:cNvSpPr>
            <a:spLocks noGrp="1"/>
          </p:cNvSpPr>
          <p:nvPr>
            <p:ph type="title"/>
          </p:nvPr>
        </p:nvSpPr>
        <p:spPr/>
        <p:txBody>
          <a:bodyPr>
            <a:normAutofit fontScale="90000"/>
          </a:bodyPr>
          <a:lstStyle/>
          <a:p>
            <a:r>
              <a:rPr lang="fr-FR" dirty="0"/>
              <a:t>EXITE-T’IL UNE DIFFERENCE HOMME-FEMME</a:t>
            </a:r>
          </a:p>
        </p:txBody>
      </p:sp>
      <p:sp>
        <p:nvSpPr>
          <p:cNvPr id="3" name="Espace réservé du contenu 2">
            <a:extLst>
              <a:ext uri="{FF2B5EF4-FFF2-40B4-BE49-F238E27FC236}">
                <a16:creationId xmlns:a16="http://schemas.microsoft.com/office/drawing/2014/main" id="{8B34ACC4-4B83-41C4-813C-80D6D44D9D84}"/>
              </a:ext>
            </a:extLst>
          </p:cNvPr>
          <p:cNvSpPr>
            <a:spLocks noGrp="1"/>
          </p:cNvSpPr>
          <p:nvPr>
            <p:ph idx="1"/>
          </p:nvPr>
        </p:nvSpPr>
        <p:spPr/>
        <p:txBody>
          <a:bodyPr/>
          <a:lstStyle/>
          <a:p>
            <a:r>
              <a:rPr lang="fr-FR" dirty="0"/>
              <a:t>Oui, comme vous avez pu vous apercevoir, à taille et à poids égal, la femme dépense moins d’énergie que l’homme. Lui proposer les mêmes quantités d’aliments conduit donc à une inégalité de poids  et à une plus grande prévalence de l’obésité. Certaines périodes sont critiques : Ménopause et grossesse.</a:t>
            </a:r>
          </a:p>
        </p:txBody>
      </p:sp>
    </p:spTree>
    <p:extLst>
      <p:ext uri="{BB962C8B-B14F-4D97-AF65-F5344CB8AC3E}">
        <p14:creationId xmlns:p14="http://schemas.microsoft.com/office/powerpoint/2010/main" val="415135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E4D16-EB81-4495-9C05-868E0D27ACAF}"/>
              </a:ext>
            </a:extLst>
          </p:cNvPr>
          <p:cNvSpPr>
            <a:spLocks noGrp="1"/>
          </p:cNvSpPr>
          <p:nvPr>
            <p:ph type="title"/>
          </p:nvPr>
        </p:nvSpPr>
        <p:spPr/>
        <p:txBody>
          <a:bodyPr/>
          <a:lstStyle/>
          <a:p>
            <a:r>
              <a:rPr lang="fr-FR" dirty="0"/>
              <a:t>Axes thérapeutiques.</a:t>
            </a:r>
          </a:p>
        </p:txBody>
      </p:sp>
      <p:sp>
        <p:nvSpPr>
          <p:cNvPr id="3" name="Espace réservé du contenu 2">
            <a:extLst>
              <a:ext uri="{FF2B5EF4-FFF2-40B4-BE49-F238E27FC236}">
                <a16:creationId xmlns:a16="http://schemas.microsoft.com/office/drawing/2014/main" id="{BEE7F573-D2D0-490C-9870-2AB162C082B6}"/>
              </a:ext>
            </a:extLst>
          </p:cNvPr>
          <p:cNvSpPr>
            <a:spLocks noGrp="1"/>
          </p:cNvSpPr>
          <p:nvPr>
            <p:ph idx="1"/>
          </p:nvPr>
        </p:nvSpPr>
        <p:spPr/>
        <p:txBody>
          <a:bodyPr/>
          <a:lstStyle/>
          <a:p>
            <a:r>
              <a:rPr lang="fr-FR" dirty="0"/>
              <a:t>Les quatre axes thérapeutiques de l’obésité :</a:t>
            </a:r>
          </a:p>
          <a:p>
            <a:pPr lvl="1"/>
            <a:r>
              <a:rPr lang="fr-FR" dirty="0"/>
              <a:t>Aspect médical ou la gestion de la balance</a:t>
            </a:r>
          </a:p>
          <a:p>
            <a:pPr lvl="1"/>
            <a:r>
              <a:rPr lang="fr-FR" dirty="0"/>
              <a:t>Aspect diététique ou « quelle est la meilleur façon de manger pour maigrir durablement </a:t>
            </a:r>
          </a:p>
          <a:p>
            <a:pPr lvl="1"/>
            <a:r>
              <a:rPr lang="fr-FR" dirty="0"/>
              <a:t>Aspect psychologique ou « comment je comprends mon fonctionnement? »</a:t>
            </a:r>
          </a:p>
          <a:p>
            <a:pPr lvl="1"/>
            <a:r>
              <a:rPr lang="fr-FR" dirty="0"/>
              <a:t>Aspect physique ou « pourquoi bouger »</a:t>
            </a:r>
          </a:p>
          <a:p>
            <a:pPr marL="274320" lvl="1" indent="0">
              <a:buNone/>
            </a:pPr>
            <a:endParaRPr lang="fr-FR" dirty="0"/>
          </a:p>
        </p:txBody>
      </p:sp>
    </p:spTree>
    <p:extLst>
      <p:ext uri="{BB962C8B-B14F-4D97-AF65-F5344CB8AC3E}">
        <p14:creationId xmlns:p14="http://schemas.microsoft.com/office/powerpoint/2010/main" val="123471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351E4-7852-4AD6-BAD7-C854146DB1C9}"/>
              </a:ext>
            </a:extLst>
          </p:cNvPr>
          <p:cNvSpPr>
            <a:spLocks noGrp="1"/>
          </p:cNvSpPr>
          <p:nvPr>
            <p:ph type="title"/>
          </p:nvPr>
        </p:nvSpPr>
        <p:spPr/>
        <p:txBody>
          <a:bodyPr/>
          <a:lstStyle/>
          <a:p>
            <a:r>
              <a:rPr lang="fr-FR" dirty="0"/>
              <a:t>Annexe </a:t>
            </a:r>
          </a:p>
        </p:txBody>
      </p:sp>
      <p:sp>
        <p:nvSpPr>
          <p:cNvPr id="3" name="Espace réservé du contenu 2">
            <a:extLst>
              <a:ext uri="{FF2B5EF4-FFF2-40B4-BE49-F238E27FC236}">
                <a16:creationId xmlns:a16="http://schemas.microsoft.com/office/drawing/2014/main" id="{65A2AE1C-CA67-402B-9E63-14D2D3F0069A}"/>
              </a:ext>
            </a:extLst>
          </p:cNvPr>
          <p:cNvSpPr>
            <a:spLocks noGrp="1"/>
          </p:cNvSpPr>
          <p:nvPr>
            <p:ph idx="1"/>
          </p:nvPr>
        </p:nvSpPr>
        <p:spPr/>
        <p:txBody>
          <a:bodyPr/>
          <a:lstStyle/>
          <a:p>
            <a:pPr lvl="1"/>
            <a:r>
              <a:rPr lang="fr-FR" dirty="0"/>
              <a:t> L’approche </a:t>
            </a:r>
            <a:r>
              <a:rPr lang="fr-FR" dirty="0" err="1"/>
              <a:t>cognitivo</a:t>
            </a:r>
            <a:r>
              <a:rPr lang="fr-FR" dirty="0"/>
              <a:t>-comportementale notamment sur le vécu de l’obésité :</a:t>
            </a:r>
          </a:p>
          <a:p>
            <a:pPr lvl="2"/>
            <a:r>
              <a:rPr lang="fr-FR" dirty="0"/>
              <a:t>Comment je vis avec mon poids?</a:t>
            </a:r>
          </a:p>
          <a:p>
            <a:pPr lvl="2"/>
            <a:r>
              <a:rPr lang="fr-FR" dirty="0"/>
              <a:t>Comment je m’explique ma prise de poids aujourd’hui à la lumière de ce séminaire</a:t>
            </a:r>
          </a:p>
          <a:p>
            <a:pPr lvl="2"/>
            <a:r>
              <a:rPr lang="fr-FR" dirty="0"/>
              <a:t>Un « point » que j’emporte avec moi,</a:t>
            </a:r>
          </a:p>
          <a:p>
            <a:pPr lvl="2"/>
            <a:r>
              <a:rPr lang="fr-FR" dirty="0"/>
              <a:t>Une séances de thérapie par le mouvement,</a:t>
            </a:r>
          </a:p>
        </p:txBody>
      </p:sp>
    </p:spTree>
    <p:extLst>
      <p:ext uri="{BB962C8B-B14F-4D97-AF65-F5344CB8AC3E}">
        <p14:creationId xmlns:p14="http://schemas.microsoft.com/office/powerpoint/2010/main" val="20630521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
  <TotalTime>2581</TotalTime>
  <Words>2102</Words>
  <Application>Microsoft Macintosh PowerPoint</Application>
  <PresentationFormat>Grand écran</PresentationFormat>
  <Paragraphs>375</Paragraphs>
  <Slides>31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31</vt:i4>
      </vt:variant>
    </vt:vector>
  </HeadingPairs>
  <TitlesOfParts>
    <vt:vector size="34" baseType="lpstr">
      <vt:lpstr>Arial</vt:lpstr>
      <vt:lpstr>Century Gothic</vt:lpstr>
      <vt:lpstr>Savon</vt:lpstr>
      <vt:lpstr>Quelques elements de nutrition</vt:lpstr>
      <vt:lpstr>Définition de l’obésité</vt:lpstr>
      <vt:lpstr>L’ obésité est-elle une maladie,</vt:lpstr>
      <vt:lpstr>IMC : P/T</vt:lpstr>
      <vt:lpstr>OBESITE</vt:lpstr>
      <vt:lpstr>QUELS TYPE DE REGIME DANS L’OBESITE</vt:lpstr>
      <vt:lpstr>EXITE-T’IL UNE DIFFERENCE HOMME-FEMME</vt:lpstr>
      <vt:lpstr>Axes thérapeutiques.</vt:lpstr>
      <vt:lpstr>Annexe </vt:lpstr>
      <vt:lpstr>Besoins Energétiques</vt:lpstr>
      <vt:lpstr>Métabolisme de base</vt:lpstr>
      <vt:lpstr>Activités physiques, sports et dépenses énergetiques.</vt:lpstr>
      <vt:lpstr>Présentation PowerPoint</vt:lpstr>
      <vt:lpstr>Masse maigre</vt:lpstr>
      <vt:lpstr>Présentation PowerPoint</vt:lpstr>
      <vt:lpstr>Index glycémiques des aliments</vt:lpstr>
      <vt:lpstr>Index glycémiques des aliments</vt:lpstr>
      <vt:lpstr>Nutriments</vt:lpstr>
      <vt:lpstr>Les glucides</vt:lpstr>
      <vt:lpstr>Les différentes catégories de sucres</vt:lpstr>
      <vt:lpstr>Les lipides</vt:lpstr>
      <vt:lpstr>Les différents types d’acides gras</vt:lpstr>
      <vt:lpstr>Les protéines</vt:lpstr>
      <vt:lpstr>Répartition de l’ALIMENTATION</vt:lpstr>
      <vt:lpstr>Glucides</vt:lpstr>
      <vt:lpstr>Les lipides</vt:lpstr>
      <vt:lpstr>Les proteines</vt:lpstr>
      <vt:lpstr>Equilibre alimentaire et poids</vt:lpstr>
      <vt:lpstr>Présentation PowerPoint</vt:lpstr>
      <vt:lpstr>EN CONCLUSION</vt:lpstr>
      <vt:lpstr>EN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Quelques elements de nutrition</dc:title>
  <dc:creator>eric sevil</dc:creator>
  <cp:lastModifiedBy>ANTONIO VALENTI</cp:lastModifiedBy>
  <cp:revision>35</cp:revision>
  <cp:lastPrinted>2019-10-28T10:50:20Z</cp:lastPrinted>
  <dcterms:created xsi:type="dcterms:W3CDTF">2018-05-10T08:52:44Z</dcterms:created>
  <dcterms:modified xsi:type="dcterms:W3CDTF">2020-06-10T14:59:44Z</dcterms:modified>
</cp:coreProperties>
</file>